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188" r:id="rId3"/>
    <p:sldId id="2189" r:id="rId4"/>
    <p:sldId id="2190" r:id="rId5"/>
    <p:sldId id="2191" r:id="rId6"/>
    <p:sldId id="2192" r:id="rId7"/>
    <p:sldId id="2193" r:id="rId8"/>
    <p:sldId id="2194" r:id="rId9"/>
    <p:sldId id="2195" r:id="rId10"/>
    <p:sldId id="2196" r:id="rId11"/>
    <p:sldId id="2197" r:id="rId12"/>
    <p:sldId id="2199" r:id="rId13"/>
    <p:sldId id="2198" r:id="rId14"/>
    <p:sldId id="2200" r:id="rId15"/>
    <p:sldId id="2201" r:id="rId16"/>
    <p:sldId id="2202" r:id="rId17"/>
    <p:sldId id="2208" r:id="rId18"/>
    <p:sldId id="2216" r:id="rId19"/>
    <p:sldId id="2217" r:id="rId20"/>
    <p:sldId id="2203" r:id="rId21"/>
    <p:sldId id="2204" r:id="rId22"/>
    <p:sldId id="2205" r:id="rId23"/>
    <p:sldId id="2206" r:id="rId24"/>
    <p:sldId id="2207" r:id="rId25"/>
    <p:sldId id="2209" r:id="rId26"/>
    <p:sldId id="2210" r:id="rId27"/>
    <p:sldId id="2211" r:id="rId28"/>
    <p:sldId id="2213" r:id="rId29"/>
    <p:sldId id="2212" r:id="rId30"/>
    <p:sldId id="2214" r:id="rId31"/>
    <p:sldId id="2215" r:id="rId32"/>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2"/>
    <p:restoredTop sz="94444"/>
  </p:normalViewPr>
  <p:slideViewPr>
    <p:cSldViewPr snapToGrid="0">
      <p:cViewPr varScale="1">
        <p:scale>
          <a:sx n="102" d="100"/>
          <a:sy n="102" d="100"/>
        </p:scale>
        <p:origin x="8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10:18:17.357"/>
    </inkml:context>
    <inkml:brush xml:id="br0">
      <inkml:brushProperty name="width" value="0.05292" units="cm"/>
      <inkml:brushProperty name="height" value="0.05292" units="cm"/>
      <inkml:brushProperty name="color" value="#FF0000"/>
    </inkml:brush>
  </inkml:definitions>
  <inkml:trace contextRef="#ctx0" brushRef="#br0">15399 9049 24575,'0'0'0</inkml:trace>
  <inkml:trace contextRef="#ctx0" brushRef="#br0" timeOffset="507">15399 9049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640BA-C5B8-4C43-8A16-11F0AF995B0A}" type="datetimeFigureOut">
              <a:rPr lang="en-IT" smtClean="0"/>
              <a:t>08/04/2024</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3E4AE-AF4E-5A4B-987D-F14ADDD263D0}" type="slidenum">
              <a:rPr lang="en-IT" smtClean="0"/>
              <a:t>‹#›</a:t>
            </a:fld>
            <a:endParaRPr lang="en-IT"/>
          </a:p>
        </p:txBody>
      </p:sp>
    </p:spTree>
    <p:extLst>
      <p:ext uri="{BB962C8B-B14F-4D97-AF65-F5344CB8AC3E}">
        <p14:creationId xmlns:p14="http://schemas.microsoft.com/office/powerpoint/2010/main" val="137935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339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89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302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651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35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925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569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054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510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7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16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759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410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907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001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937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518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514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556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133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664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004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135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62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512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153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61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980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7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07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13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08C7-580C-EA5C-51C0-D13E592494F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261EFF4A-852A-F8AD-C178-55C0B8568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303DE812-D546-7C03-D02F-FC619DFA9D95}"/>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5" name="Footer Placeholder 4">
            <a:extLst>
              <a:ext uri="{FF2B5EF4-FFF2-40B4-BE49-F238E27FC236}">
                <a16:creationId xmlns:a16="http://schemas.microsoft.com/office/drawing/2014/main" id="{771FE53C-F8C8-7098-5AE7-37A9EDAA12F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9AFE7693-D4CA-6F4A-B708-92A3101773C6}"/>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4257539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59D2-EF47-5B09-B98D-66EBAAE4D384}"/>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7A65B492-8987-2483-B310-1DB3CBAD62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50B486F4-9EDF-2C4E-76E4-B637E37DE20A}"/>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5" name="Footer Placeholder 4">
            <a:extLst>
              <a:ext uri="{FF2B5EF4-FFF2-40B4-BE49-F238E27FC236}">
                <a16:creationId xmlns:a16="http://schemas.microsoft.com/office/drawing/2014/main" id="{783FFF7B-66A8-34CA-77A4-A1C73E7A524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B40892A3-452D-52C6-B9F9-C6853AA45074}"/>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11315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9410AB-53C1-475A-92A9-DC2D92D8A39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FF25AEA9-265B-82AC-946D-9A841EBF247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F170491-B554-A0CA-467C-DD55776F74D4}"/>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5" name="Footer Placeholder 4">
            <a:extLst>
              <a:ext uri="{FF2B5EF4-FFF2-40B4-BE49-F238E27FC236}">
                <a16:creationId xmlns:a16="http://schemas.microsoft.com/office/drawing/2014/main" id="{B60EC730-F176-32A5-FE7C-72F3AE3DDAA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CF9786B-C560-28E3-C9F7-319C191DA097}"/>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611913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AEB9-758B-02EE-2A60-8824056031AD}"/>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0125AE2-FBD6-FBFE-4E90-3A2422330AD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B262E5E-6D02-65C8-2D4F-5E01DA84BDF4}"/>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5" name="Footer Placeholder 4">
            <a:extLst>
              <a:ext uri="{FF2B5EF4-FFF2-40B4-BE49-F238E27FC236}">
                <a16:creationId xmlns:a16="http://schemas.microsoft.com/office/drawing/2014/main" id="{290B69E6-F7DB-5B3F-2647-5D26BBAE9311}"/>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2D4DC6B2-F65D-7E9D-D818-37A446ADC96A}"/>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153707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4D9B-DC22-B575-31A5-65CBBA5EA15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2B40765F-2B93-CB78-D6CB-587E4D02CC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4BD5F06-C7A1-DD85-2340-7DBF5082BB20}"/>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5" name="Footer Placeholder 4">
            <a:extLst>
              <a:ext uri="{FF2B5EF4-FFF2-40B4-BE49-F238E27FC236}">
                <a16:creationId xmlns:a16="http://schemas.microsoft.com/office/drawing/2014/main" id="{B9D59B7F-B5DF-D3F1-1AFC-F708234B916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C012C3BF-E29E-D6B8-4111-44502935B9CD}"/>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374636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8A52-0D91-90E0-0EC0-FACAEE99F51F}"/>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C49B963-0D50-B993-A726-746898045DE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EC5A946C-51CB-1781-9082-7DBD9ED85B0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2EC11A73-D50A-9959-AE4C-B124A2A76FA8}"/>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6" name="Footer Placeholder 5">
            <a:extLst>
              <a:ext uri="{FF2B5EF4-FFF2-40B4-BE49-F238E27FC236}">
                <a16:creationId xmlns:a16="http://schemas.microsoft.com/office/drawing/2014/main" id="{454EE518-06AC-BB9D-A142-8D7837989AF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9F85CE5C-517D-5119-FBB3-A7C99D265388}"/>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998291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A9E8-A779-4D77-6910-0B463FE1C338}"/>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D469DBF0-036F-C27A-1885-D66FA0603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9DB20F2-736C-7B22-D173-05D0BD29BA0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000E834E-0C67-4496-B33F-813F7FBE23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33FB9A6-456F-A14D-FF97-F26A32D1B49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5A1E4B7F-2B84-ED2B-1027-DBF79836BA91}"/>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8" name="Footer Placeholder 7">
            <a:extLst>
              <a:ext uri="{FF2B5EF4-FFF2-40B4-BE49-F238E27FC236}">
                <a16:creationId xmlns:a16="http://schemas.microsoft.com/office/drawing/2014/main" id="{66E2C4B0-45F2-8320-4F17-838A3035A3EE}"/>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F83BF9A6-3B99-E917-B487-726AD434675B}"/>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526548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5BED-6609-BD5B-A3D4-03072EA1FF5E}"/>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1008C293-D3D4-2A25-A51B-D9E3C1EA8178}"/>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4" name="Footer Placeholder 3">
            <a:extLst>
              <a:ext uri="{FF2B5EF4-FFF2-40B4-BE49-F238E27FC236}">
                <a16:creationId xmlns:a16="http://schemas.microsoft.com/office/drawing/2014/main" id="{B09DAD20-C4E7-F87D-B1A3-25744767244C}"/>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4FD25FE9-819C-88E0-153B-EE7A57B2405D}"/>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214026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9AEBE-AC1A-6C76-0BC2-C3F30E47D528}"/>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3" name="Footer Placeholder 2">
            <a:extLst>
              <a:ext uri="{FF2B5EF4-FFF2-40B4-BE49-F238E27FC236}">
                <a16:creationId xmlns:a16="http://schemas.microsoft.com/office/drawing/2014/main" id="{DDACD82F-7CA0-F6A4-FC99-900FEC4E502F}"/>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7656320B-19F5-2471-E95B-6D61BA4A85D0}"/>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3180404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52F-F5E3-0FF5-458A-282949C474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02D03B85-7708-B99A-48E3-DBAE7F88DA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CA6244FB-D9D6-4785-E7FF-DCE1A7149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CC30C5-88F5-8A4C-0010-BB7EA8F06775}"/>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6" name="Footer Placeholder 5">
            <a:extLst>
              <a:ext uri="{FF2B5EF4-FFF2-40B4-BE49-F238E27FC236}">
                <a16:creationId xmlns:a16="http://schemas.microsoft.com/office/drawing/2014/main" id="{877F38D7-7896-9A8F-5835-8F9D758AD72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AE0D20C5-7413-C2A8-BEF2-60D4B94DA448}"/>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147972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6D00-4271-0060-D54E-D67EA36D48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AC46E44C-608B-82E2-734B-79451FB627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50BEE3AC-D4D6-321E-169C-990FE49D7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20A5002-B7EC-E60F-17FC-30840B9BA2A8}"/>
              </a:ext>
            </a:extLst>
          </p:cNvPr>
          <p:cNvSpPr>
            <a:spLocks noGrp="1"/>
          </p:cNvSpPr>
          <p:nvPr>
            <p:ph type="dt" sz="half" idx="10"/>
          </p:nvPr>
        </p:nvSpPr>
        <p:spPr/>
        <p:txBody>
          <a:bodyPr/>
          <a:lstStyle/>
          <a:p>
            <a:fld id="{615CA127-512D-F049-8B61-36B7A851253C}" type="datetimeFigureOut">
              <a:rPr lang="en-IT" smtClean="0"/>
              <a:t>08/04/2024</a:t>
            </a:fld>
            <a:endParaRPr lang="en-IT"/>
          </a:p>
        </p:txBody>
      </p:sp>
      <p:sp>
        <p:nvSpPr>
          <p:cNvPr id="6" name="Footer Placeholder 5">
            <a:extLst>
              <a:ext uri="{FF2B5EF4-FFF2-40B4-BE49-F238E27FC236}">
                <a16:creationId xmlns:a16="http://schemas.microsoft.com/office/drawing/2014/main" id="{F4937555-8FF0-5658-6574-321F9366B30E}"/>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656C3AC6-1A27-ACDF-7391-41BC0CBDEB19}"/>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4107008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4982-32DC-B15F-7DD8-E64FAC8AEA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4D39726F-7EEB-2B43-23BD-6FCB4E870A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9827C9E3-8F9E-6555-78E3-D79487AE9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CA127-512D-F049-8B61-36B7A851253C}" type="datetimeFigureOut">
              <a:rPr lang="en-IT" smtClean="0"/>
              <a:t>08/04/2024</a:t>
            </a:fld>
            <a:endParaRPr lang="en-IT"/>
          </a:p>
        </p:txBody>
      </p:sp>
      <p:sp>
        <p:nvSpPr>
          <p:cNvPr id="5" name="Footer Placeholder 4">
            <a:extLst>
              <a:ext uri="{FF2B5EF4-FFF2-40B4-BE49-F238E27FC236}">
                <a16:creationId xmlns:a16="http://schemas.microsoft.com/office/drawing/2014/main" id="{91043763-0F79-35BC-1951-E16E6E7FF6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BD4F5CC6-3784-7BE6-BAF9-08B2247076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97AAA-7F64-E04E-85AD-FC9B9280CF7D}" type="slidenum">
              <a:rPr lang="en-IT" smtClean="0"/>
              <a:t>‹#›</a:t>
            </a:fld>
            <a:endParaRPr lang="en-IT"/>
          </a:p>
        </p:txBody>
      </p:sp>
    </p:spTree>
    <p:extLst>
      <p:ext uri="{BB962C8B-B14F-4D97-AF65-F5344CB8AC3E}">
        <p14:creationId xmlns:p14="http://schemas.microsoft.com/office/powerpoint/2010/main" val="3250280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zanolli@uu.nl"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hyperlink" Target="https://journals.aps.org/prb/abstract/10.1103/PhysRevB.76.165108" TargetMode="Externa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hyperlink" Target="https://www.scipost.org/preprints/scipost_202311_00010v1/" TargetMode="External"/><Relationship Id="rId3" Type="http://schemas.openxmlformats.org/officeDocument/2006/relationships/image" Target="../media/image4.png"/><Relationship Id="rId7" Type="http://schemas.openxmlformats.org/officeDocument/2006/relationships/hyperlink" Target="https://www.sciencedirect.com/science/article/pii/S036820482100102X"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journals.aps.org/prmaterials/abstract/10.1103/PhysRevMaterials.5.083803" TargetMode="External"/><Relationship Id="rId5" Type="http://schemas.openxmlformats.org/officeDocument/2006/relationships/hyperlink" Target="https://www.sciencedirect.com/science/article/pii/S0368204822000299?via%3Dihub" TargetMode="External"/><Relationship Id="rId10" Type="http://schemas.openxmlformats.org/officeDocument/2006/relationships/hyperlink" Target="https://www.sciencedirect.com/science/article/pii/S0368204821000621" TargetMode="External"/><Relationship Id="rId4" Type="http://schemas.openxmlformats.org/officeDocument/2006/relationships/hyperlink" Target="https://journals.aps.org/prb/abstract/10.1103/PhysRevB.84.245110" TargetMode="External"/><Relationship Id="rId9" Type="http://schemas.openxmlformats.org/officeDocument/2006/relationships/hyperlink" Target="https://arxiv.org/abs/2303.0210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scipost.org/preprints/scipost_202311_00010v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sciencedirect.com/science/article/pii/S036820482100102X" TargetMode="External"/><Relationship Id="rId4" Type="http://schemas.openxmlformats.org/officeDocument/2006/relationships/hyperlink" Target="https://arxiv.org/abs/2311.0398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www.sciencedirect.com/science/article/pii/S0010465522003551" TargetMode="External"/><Relationship Id="rId4" Type="http://schemas.openxmlformats.org/officeDocument/2006/relationships/hyperlink" Target="https://github.com/rreho/yambop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spglib.readthedocs.io/en/latest/python-spglib.html" TargetMode="External"/><Relationship Id="rId4" Type="http://schemas.openxmlformats.org/officeDocument/2006/relationships/hyperlink" Target="https://sisl.readthedocs.io/en/latest/api/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tbmodels.greschd.ch/en/latest/index.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journals.aps.org/prb/abstract/10.1103/PhysRevB.108.125118" TargetMode="External"/><Relationship Id="rId4" Type="http://schemas.openxmlformats.org/officeDocument/2006/relationships/hyperlink" Target="https://journals.aps.org/rmp/abstract/10.1103/RevModPhys.74.60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journals.aps.org/prb/abstract/10.1103/PhysRevB.76.16510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E9659724-9CCD-B246-AA05-E58EA0CAEC1E}"/>
              </a:ext>
            </a:extLst>
          </p:cNvPr>
          <p:cNvSpPr>
            <a:spLocks noChangeArrowheads="1"/>
          </p:cNvSpPr>
          <p:nvPr/>
        </p:nvSpPr>
        <p:spPr bwMode="auto">
          <a:xfrm>
            <a:off x="1524001" y="7297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S" altLang="es-E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 name="Subtitle 2">
            <a:extLst>
              <a:ext uri="{FF2B5EF4-FFF2-40B4-BE49-F238E27FC236}">
                <a16:creationId xmlns:a16="http://schemas.microsoft.com/office/drawing/2014/main" id="{54D41AAD-CCC9-2742-9648-F9DB9759502B}"/>
              </a:ext>
            </a:extLst>
          </p:cNvPr>
          <p:cNvSpPr>
            <a:spLocks noGrp="1"/>
          </p:cNvSpPr>
          <p:nvPr>
            <p:ph type="subTitle" idx="1"/>
          </p:nvPr>
        </p:nvSpPr>
        <p:spPr>
          <a:xfrm>
            <a:off x="1775806" y="3454133"/>
            <a:ext cx="9270950" cy="1920526"/>
          </a:xfrm>
        </p:spPr>
        <p:txBody>
          <a:bodyPr vert="horz" lIns="91440" tIns="45720" rIns="91440" bIns="45720" rtlCol="0" anchor="t">
            <a:noAutofit/>
          </a:bodyPr>
          <a:lstStyle/>
          <a:p>
            <a:r>
              <a:rPr lang="en-US" sz="3200" b="1" dirty="0">
                <a:latin typeface="Eurostile"/>
              </a:rPr>
              <a:t>R. Reho</a:t>
            </a:r>
            <a:r>
              <a:rPr lang="en-US" sz="3200" dirty="0">
                <a:latin typeface="Eurostile"/>
              </a:rPr>
              <a:t> and Z. </a:t>
            </a:r>
            <a:r>
              <a:rPr lang="en-US" sz="3200" dirty="0" err="1">
                <a:latin typeface="Eurostile"/>
              </a:rPr>
              <a:t>Zanolli</a:t>
            </a:r>
            <a:endParaRPr lang="en-US" sz="3200" dirty="0">
              <a:latin typeface="Eurostile"/>
            </a:endParaRPr>
          </a:p>
          <a:p>
            <a:r>
              <a:rPr lang="en-US" dirty="0">
                <a:latin typeface="Eurostile"/>
              </a:rPr>
              <a:t>Debye Institute for Nanomaterials Science, Utrecht University</a:t>
            </a:r>
            <a:endParaRPr lang="en-US" dirty="0">
              <a:solidFill>
                <a:schemeClr val="tx1"/>
              </a:solidFill>
              <a:latin typeface="Eurostile"/>
            </a:endParaRPr>
          </a:p>
          <a:p>
            <a:r>
              <a:rPr lang="en-GB" dirty="0">
                <a:latin typeface="Eurostile"/>
                <a:hlinkClick r:id="rId3"/>
              </a:rPr>
              <a:t>r.reho@uu.nl</a:t>
            </a:r>
            <a:r>
              <a:rPr lang="en-US" b="1" dirty="0">
                <a:latin typeface="Eurostile"/>
              </a:rPr>
              <a:t> </a:t>
            </a:r>
            <a:endParaRPr lang="en-GB" dirty="0">
              <a:latin typeface="Eurostile" panose="020B0504020202050204" pitchFamily="34" charset="77"/>
            </a:endParaRPr>
          </a:p>
        </p:txBody>
      </p:sp>
      <p:sp>
        <p:nvSpPr>
          <p:cNvPr id="6" name="Title 1">
            <a:extLst>
              <a:ext uri="{FF2B5EF4-FFF2-40B4-BE49-F238E27FC236}">
                <a16:creationId xmlns:a16="http://schemas.microsoft.com/office/drawing/2014/main" id="{B4E280AF-51A9-5F45-AAA3-8AD3AEBFD64F}"/>
              </a:ext>
            </a:extLst>
          </p:cNvPr>
          <p:cNvSpPr>
            <a:spLocks noGrp="1"/>
          </p:cNvSpPr>
          <p:nvPr>
            <p:ph type="ctrTitle"/>
          </p:nvPr>
        </p:nvSpPr>
        <p:spPr>
          <a:xfrm>
            <a:off x="-1" y="1960624"/>
            <a:ext cx="12192000" cy="1311128"/>
          </a:xfrm>
        </p:spPr>
        <p:txBody>
          <a:bodyPr wrap="square">
            <a:spAutoFit/>
          </a:bodyPr>
          <a:lstStyle/>
          <a:p>
            <a:r>
              <a:rPr lang="en-US" sz="4400" b="1" dirty="0" err="1">
                <a:solidFill>
                  <a:srgbClr val="DA0039"/>
                </a:solidFill>
                <a:latin typeface="Eurostile"/>
              </a:rPr>
              <a:t>Yambopy</a:t>
            </a:r>
            <a:r>
              <a:rPr lang="en-US" sz="4400" b="1" dirty="0">
                <a:solidFill>
                  <a:srgbClr val="DA0039"/>
                </a:solidFill>
                <a:latin typeface="Eurostile"/>
              </a:rPr>
              <a:t>:</a:t>
            </a:r>
            <a:br>
              <a:rPr lang="en-US" sz="4400" b="1" dirty="0">
                <a:solidFill>
                  <a:srgbClr val="DA0039"/>
                </a:solidFill>
                <a:latin typeface="Eurostile"/>
              </a:rPr>
            </a:br>
            <a:r>
              <a:rPr lang="en-US" sz="4400" b="1" dirty="0" err="1">
                <a:solidFill>
                  <a:srgbClr val="DA0039"/>
                </a:solidFill>
                <a:latin typeface="Eurostile"/>
              </a:rPr>
              <a:t>tbwannier</a:t>
            </a:r>
            <a:r>
              <a:rPr lang="en-US" sz="4400" b="1" dirty="0">
                <a:solidFill>
                  <a:srgbClr val="DA0039"/>
                </a:solidFill>
                <a:latin typeface="Eurostile"/>
              </a:rPr>
              <a:t> module</a:t>
            </a:r>
            <a:endParaRPr lang="en-US" sz="4400" b="1" baseline="-25000" dirty="0">
              <a:latin typeface="Eurostile"/>
            </a:endParaRPr>
          </a:p>
        </p:txBody>
      </p:sp>
      <p:pic>
        <p:nvPicPr>
          <p:cNvPr id="7" name="Picture 6">
            <a:extLst>
              <a:ext uri="{FF2B5EF4-FFF2-40B4-BE49-F238E27FC236}">
                <a16:creationId xmlns:a16="http://schemas.microsoft.com/office/drawing/2014/main" id="{1BA5471E-4786-4B4E-A1C0-050C21043AAB}"/>
              </a:ext>
            </a:extLst>
          </p:cNvPr>
          <p:cNvPicPr>
            <a:picLocks noChangeAspect="1"/>
          </p:cNvPicPr>
          <p:nvPr/>
        </p:nvPicPr>
        <p:blipFill rotWithShape="1">
          <a:blip r:embed="rId4">
            <a:extLst>
              <a:ext uri="{28A0092B-C50C-407E-A947-70E740481C1C}">
                <a14:useLocalDpi xmlns:a14="http://schemas.microsoft.com/office/drawing/2010/main" val="0"/>
              </a:ext>
            </a:extLst>
          </a:blip>
          <a:srcRect t="7048"/>
          <a:stretch/>
        </p:blipFill>
        <p:spPr>
          <a:xfrm>
            <a:off x="10590892" y="117926"/>
            <a:ext cx="1483681" cy="900000"/>
          </a:xfrm>
          <a:prstGeom prst="rect">
            <a:avLst/>
          </a:prstGeom>
        </p:spPr>
      </p:pic>
      <p:sp>
        <p:nvSpPr>
          <p:cNvPr id="8" name="TextBox 7">
            <a:extLst>
              <a:ext uri="{FF2B5EF4-FFF2-40B4-BE49-F238E27FC236}">
                <a16:creationId xmlns:a16="http://schemas.microsoft.com/office/drawing/2014/main" id="{34E01125-5570-A846-8E98-B35035A16BDF}"/>
              </a:ext>
            </a:extLst>
          </p:cNvPr>
          <p:cNvSpPr txBox="1"/>
          <p:nvPr/>
        </p:nvSpPr>
        <p:spPr>
          <a:xfrm>
            <a:off x="3252445" y="5830395"/>
            <a:ext cx="6317671" cy="39542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MLXWF and Real-Time </a:t>
            </a:r>
            <a:r>
              <a:rPr lang="en-US" dirty="0">
                <a:solidFill>
                  <a:prstClr val="black"/>
                </a:solidFill>
                <a:latin typeface="Eurostile" panose="020B0504020202050204" pitchFamily="34" charset="77"/>
              </a:rPr>
              <a:t>simulations</a:t>
            </a:r>
            <a:endParaRPr kumimoji="0" lang="en-US" sz="1800" b="0" i="0" u="none" strike="noStrike" kern="1200" cap="none" spc="0" normalizeH="0" baseline="0" noProof="0" dirty="0">
              <a:ln>
                <a:noFill/>
              </a:ln>
              <a:solidFill>
                <a:prstClr val="black"/>
              </a:solidFill>
              <a:effectLst/>
              <a:uLnTx/>
              <a:uFillTx/>
              <a:latin typeface="Eurostile" panose="020B0504020202050204" pitchFamily="34" charset="77"/>
              <a:ea typeface="+mn-ea"/>
              <a:cs typeface="+mn-cs"/>
            </a:endParaRPr>
          </a:p>
        </p:txBody>
      </p:sp>
      <p:pic>
        <p:nvPicPr>
          <p:cNvPr id="10" name="Picture 9">
            <a:extLst>
              <a:ext uri="{FF2B5EF4-FFF2-40B4-BE49-F238E27FC236}">
                <a16:creationId xmlns:a16="http://schemas.microsoft.com/office/drawing/2014/main" id="{26257E8C-F507-5D42-8E17-8E727EAEE61B}"/>
              </a:ext>
            </a:extLst>
          </p:cNvPr>
          <p:cNvPicPr>
            <a:picLocks noChangeAspect="1"/>
          </p:cNvPicPr>
          <p:nvPr/>
        </p:nvPicPr>
        <p:blipFill rotWithShape="1">
          <a:blip r:embed="rId5"/>
          <a:srcRect l="10544" t="24516" r="15655" b="20324"/>
          <a:stretch/>
        </p:blipFill>
        <p:spPr>
          <a:xfrm>
            <a:off x="145143" y="27390"/>
            <a:ext cx="3674122" cy="1079744"/>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1DAC4996-A848-1B68-3222-9B9FB94196E6}"/>
                  </a:ext>
                </a:extLst>
              </p14:cNvPr>
              <p14:cNvContentPartPr/>
              <p14:nvPr/>
            </p14:nvContentPartPr>
            <p14:xfrm>
              <a:off x="5543640" y="3257640"/>
              <a:ext cx="360" cy="360"/>
            </p14:xfrm>
          </p:contentPart>
        </mc:Choice>
        <mc:Fallback xmlns="">
          <p:pic>
            <p:nvPicPr>
              <p:cNvPr id="2" name="Ink 1">
                <a:extLst>
                  <a:ext uri="{FF2B5EF4-FFF2-40B4-BE49-F238E27FC236}">
                    <a16:creationId xmlns:a16="http://schemas.microsoft.com/office/drawing/2014/main" id="{1DAC4996-A848-1B68-3222-9B9FB94196E6}"/>
                  </a:ext>
                </a:extLst>
              </p:cNvPr>
              <p:cNvPicPr/>
              <p:nvPr/>
            </p:nvPicPr>
            <p:blipFill>
              <a:blip r:embed="rId7"/>
              <a:stretch>
                <a:fillRect/>
              </a:stretch>
            </p:blipFill>
            <p:spPr>
              <a:xfrm>
                <a:off x="5534280" y="3248280"/>
                <a:ext cx="19080" cy="19080"/>
              </a:xfrm>
              <a:prstGeom prst="rect">
                <a:avLst/>
              </a:prstGeom>
            </p:spPr>
          </p:pic>
        </mc:Fallback>
      </mc:AlternateContent>
    </p:spTree>
    <p:extLst>
      <p:ext uri="{BB962C8B-B14F-4D97-AF65-F5344CB8AC3E}">
        <p14:creationId xmlns:p14="http://schemas.microsoft.com/office/powerpoint/2010/main" val="2017154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582678"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Kernel</a:t>
              </a:r>
              <a:r>
                <a:rPr lang="es-ES" sz="3200" b="1" dirty="0">
                  <a:solidFill>
                    <a:prstClr val="black"/>
                  </a:solidFill>
                  <a:latin typeface="Eurostile" panose="020B0504020202050204" pitchFamily="34" charset="77"/>
                  <a:cs typeface="Arial" panose="020B0604020202020204" pitchFamily="34" charset="0"/>
                </a:rPr>
                <a:t>: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E013D77-BE09-371A-1649-D4D4F295D6BE}"/>
              </a:ext>
            </a:extLst>
          </p:cNvPr>
          <p:cNvSpPr txBox="1"/>
          <p:nvPr/>
        </p:nvSpPr>
        <p:spPr>
          <a:xfrm>
            <a:off x="304800" y="925286"/>
            <a:ext cx="11764116" cy="1754326"/>
          </a:xfrm>
          <a:prstGeom prst="rect">
            <a:avLst/>
          </a:prstGeom>
          <a:noFill/>
        </p:spPr>
        <p:txBody>
          <a:bodyPr wrap="square" rtlCol="0">
            <a:spAutoFit/>
          </a:bodyPr>
          <a:lstStyle/>
          <a:p>
            <a:r>
              <a:rPr lang="en-IT" dirty="0"/>
              <a:t>While the general shape of the formulas might be correct it would clearly be quite complicated to sum over all those indices.</a:t>
            </a:r>
          </a:p>
          <a:p>
            <a:r>
              <a:rPr lang="en-IT" dirty="0"/>
              <a:t>Note that even though K = v – W where v and W have different (n1,n2)(n3,n4) ordering  we can treat K as a unique object.</a:t>
            </a:r>
          </a:p>
          <a:p>
            <a:r>
              <a:rPr lang="en-IT" dirty="0"/>
              <a:t>In the future, one would have to remove the long-range component of the Kernel. The procedure is complicated and different for singlet and triplet excitations. It is </a:t>
            </a:r>
            <a:r>
              <a:rPr lang="en-IT" dirty="0">
                <a:hlinkClick r:id="rId4"/>
              </a:rPr>
              <a:t>described here</a:t>
            </a:r>
            <a:r>
              <a:rPr lang="en-IT" dirty="0"/>
              <a:t>.</a:t>
            </a:r>
          </a:p>
          <a:p>
            <a:r>
              <a:rPr lang="en-IT" dirty="0"/>
              <a:t>Since the procedure involves quantities expanded in the G-space it’s not clear how one would have to remove this long-range component with the modelling approach.</a:t>
            </a:r>
          </a:p>
        </p:txBody>
      </p:sp>
      <p:pic>
        <p:nvPicPr>
          <p:cNvPr id="4" name="Picture 3" descr="A diagram of a flowchart&#10;&#10;Description automatically generated">
            <a:extLst>
              <a:ext uri="{FF2B5EF4-FFF2-40B4-BE49-F238E27FC236}">
                <a16:creationId xmlns:a16="http://schemas.microsoft.com/office/drawing/2014/main" id="{D945E46D-213F-B137-4A78-3799A0F2D5E6}"/>
              </a:ext>
            </a:extLst>
          </p:cNvPr>
          <p:cNvPicPr>
            <a:picLocks noChangeAspect="1"/>
          </p:cNvPicPr>
          <p:nvPr/>
        </p:nvPicPr>
        <p:blipFill>
          <a:blip r:embed="rId5"/>
          <a:stretch>
            <a:fillRect/>
          </a:stretch>
        </p:blipFill>
        <p:spPr>
          <a:xfrm>
            <a:off x="304800" y="2755967"/>
            <a:ext cx="4626429" cy="3965510"/>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7BCA239B-E0BC-A519-57FD-904DE54A8219}"/>
              </a:ext>
            </a:extLst>
          </p:cNvPr>
          <p:cNvPicPr>
            <a:picLocks noChangeAspect="1"/>
          </p:cNvPicPr>
          <p:nvPr/>
        </p:nvPicPr>
        <p:blipFill>
          <a:blip r:embed="rId6"/>
          <a:stretch>
            <a:fillRect/>
          </a:stretch>
        </p:blipFill>
        <p:spPr>
          <a:xfrm>
            <a:off x="5289550" y="3429000"/>
            <a:ext cx="3942443" cy="896657"/>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B7221302-775F-9719-2CDA-BF994361B102}"/>
              </a:ext>
            </a:extLst>
          </p:cNvPr>
          <p:cNvPicPr>
            <a:picLocks noChangeAspect="1"/>
          </p:cNvPicPr>
          <p:nvPr/>
        </p:nvPicPr>
        <p:blipFill>
          <a:blip r:embed="rId7"/>
          <a:stretch>
            <a:fillRect/>
          </a:stretch>
        </p:blipFill>
        <p:spPr>
          <a:xfrm>
            <a:off x="5289551" y="4386282"/>
            <a:ext cx="3942443" cy="721493"/>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4BD4B43-7444-EE47-4B80-C449EF7873A0}"/>
              </a:ext>
            </a:extLst>
          </p:cNvPr>
          <p:cNvPicPr>
            <a:picLocks noChangeAspect="1"/>
          </p:cNvPicPr>
          <p:nvPr/>
        </p:nvPicPr>
        <p:blipFill>
          <a:blip r:embed="rId8"/>
          <a:stretch>
            <a:fillRect/>
          </a:stretch>
        </p:blipFill>
        <p:spPr>
          <a:xfrm>
            <a:off x="5442857" y="5202050"/>
            <a:ext cx="3385457" cy="746137"/>
          </a:xfrm>
          <a:prstGeom prst="rect">
            <a:avLst/>
          </a:prstGeom>
        </p:spPr>
      </p:pic>
      <p:pic>
        <p:nvPicPr>
          <p:cNvPr id="18" name="Picture 17" descr="A black and white symbols&#10;&#10;Description automatically generated with medium confidence">
            <a:extLst>
              <a:ext uri="{FF2B5EF4-FFF2-40B4-BE49-F238E27FC236}">
                <a16:creationId xmlns:a16="http://schemas.microsoft.com/office/drawing/2014/main" id="{CF333B08-3064-EB62-5A33-DB14A5F78554}"/>
              </a:ext>
            </a:extLst>
          </p:cNvPr>
          <p:cNvPicPr>
            <a:picLocks noChangeAspect="1"/>
          </p:cNvPicPr>
          <p:nvPr/>
        </p:nvPicPr>
        <p:blipFill>
          <a:blip r:embed="rId9"/>
          <a:stretch>
            <a:fillRect/>
          </a:stretch>
        </p:blipFill>
        <p:spPr>
          <a:xfrm>
            <a:off x="9669516" y="3413863"/>
            <a:ext cx="2343430" cy="467843"/>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2DE5A7E0-D99D-A129-AD20-C6D73B1026BB}"/>
              </a:ext>
            </a:extLst>
          </p:cNvPr>
          <p:cNvPicPr>
            <a:picLocks noChangeAspect="1"/>
          </p:cNvPicPr>
          <p:nvPr/>
        </p:nvPicPr>
        <p:blipFill>
          <a:blip r:embed="rId10"/>
          <a:stretch>
            <a:fillRect/>
          </a:stretch>
        </p:blipFill>
        <p:spPr>
          <a:xfrm>
            <a:off x="9231993" y="4160833"/>
            <a:ext cx="2873828" cy="390273"/>
          </a:xfrm>
          <a:prstGeom prst="rect">
            <a:avLst/>
          </a:prstGeom>
        </p:spPr>
      </p:pic>
      <p:pic>
        <p:nvPicPr>
          <p:cNvPr id="22" name="Picture 21" descr="A black and white text&#10;&#10;Description automatically generated">
            <a:extLst>
              <a:ext uri="{FF2B5EF4-FFF2-40B4-BE49-F238E27FC236}">
                <a16:creationId xmlns:a16="http://schemas.microsoft.com/office/drawing/2014/main" id="{DD13F5E2-00D5-2D98-1F38-0060A0F770B7}"/>
              </a:ext>
            </a:extLst>
          </p:cNvPr>
          <p:cNvPicPr>
            <a:picLocks noChangeAspect="1"/>
          </p:cNvPicPr>
          <p:nvPr/>
        </p:nvPicPr>
        <p:blipFill>
          <a:blip r:embed="rId11"/>
          <a:stretch>
            <a:fillRect/>
          </a:stretch>
        </p:blipFill>
        <p:spPr>
          <a:xfrm>
            <a:off x="9055675" y="5009833"/>
            <a:ext cx="3086100" cy="546212"/>
          </a:xfrm>
          <a:prstGeom prst="rect">
            <a:avLst/>
          </a:prstGeom>
        </p:spPr>
      </p:pic>
    </p:spTree>
    <p:extLst>
      <p:ext uri="{BB962C8B-B14F-4D97-AF65-F5344CB8AC3E}">
        <p14:creationId xmlns:p14="http://schemas.microsoft.com/office/powerpoint/2010/main" val="148177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918107"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Real Time </a:t>
              </a:r>
              <a:r>
                <a:rPr lang="es-ES" sz="3200" b="1" dirty="0" err="1">
                  <a:solidFill>
                    <a:prstClr val="black"/>
                  </a:solidFill>
                  <a:latin typeface="Eurostile" panose="020B0504020202050204" pitchFamily="34" charset="77"/>
                  <a:cs typeface="Arial" panose="020B0604020202020204" pitchFamily="34" charset="0"/>
                </a:rPr>
                <a:t>Formalism</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E013D77-BE09-371A-1649-D4D4F295D6BE}"/>
              </a:ext>
            </a:extLst>
          </p:cNvPr>
          <p:cNvSpPr txBox="1"/>
          <p:nvPr/>
        </p:nvSpPr>
        <p:spPr>
          <a:xfrm>
            <a:off x="304800" y="925286"/>
            <a:ext cx="11764116" cy="5909310"/>
          </a:xfrm>
          <a:prstGeom prst="rect">
            <a:avLst/>
          </a:prstGeom>
          <a:noFill/>
        </p:spPr>
        <p:txBody>
          <a:bodyPr wrap="square" rtlCol="0">
            <a:spAutoFit/>
          </a:bodyPr>
          <a:lstStyle/>
          <a:p>
            <a:r>
              <a:rPr lang="en-IT" dirty="0"/>
              <a:t>Over the past 12 years a lot of effort has ben put in the development of a real-time scheme for calculation of optical properties suchs as TR-Abs, TR-ARPES, TR-PL, TR-PES etc… </a:t>
            </a:r>
          </a:p>
          <a:p>
            <a:r>
              <a:rPr lang="en-IT" dirty="0"/>
              <a:t>The formalism need to include the coherence and decoherence process involved in the excitation of carries from a pump laser and relaxation process due to:</a:t>
            </a:r>
            <a:br>
              <a:rPr lang="en-IT" dirty="0"/>
            </a:br>
            <a:r>
              <a:rPr lang="en-IT" dirty="0"/>
              <a:t>	1) e-e scattering. Polarization of the medium due to the hole in valence band</a:t>
            </a:r>
            <a:br>
              <a:rPr lang="en-IT" dirty="0"/>
            </a:br>
            <a:r>
              <a:rPr lang="en-IT" dirty="0"/>
              <a:t>	2) e-phonon scattering</a:t>
            </a:r>
            <a:br>
              <a:rPr lang="en-IT" dirty="0"/>
            </a:br>
            <a:r>
              <a:rPr lang="en-IT" dirty="0"/>
              <a:t>	3) e-photon scattering</a:t>
            </a:r>
          </a:p>
          <a:p>
            <a:r>
              <a:rPr lang="en-IT" dirty="0"/>
              <a:t>	4) plasmonic resonances</a:t>
            </a:r>
          </a:p>
          <a:p>
            <a:endParaRPr lang="en-IT" dirty="0"/>
          </a:p>
          <a:p>
            <a:r>
              <a:rPr lang="en-IT" dirty="0"/>
              <a:t>A series of controlled approximation tuned to reproduce the experimental setup have been developed in aiMBPT (Yambo community + Stefanucci&amp;Perfetto) and TDDFT (A. Rubio and others)</a:t>
            </a:r>
          </a:p>
          <a:p>
            <a:endParaRPr lang="en-IT" dirty="0"/>
          </a:p>
          <a:p>
            <a:r>
              <a:rPr lang="en-IT" dirty="0"/>
              <a:t>Here, I just highlight a series of relevent papers</a:t>
            </a:r>
            <a:br>
              <a:rPr lang="en-IT" dirty="0"/>
            </a:br>
            <a:r>
              <a:rPr lang="en-IT" dirty="0"/>
              <a:t>-    </a:t>
            </a:r>
            <a:r>
              <a:rPr lang="en-GB" dirty="0">
                <a:hlinkClick r:id="rId4"/>
              </a:rPr>
              <a:t>C. </a:t>
            </a:r>
            <a:r>
              <a:rPr lang="en-GB" dirty="0" err="1">
                <a:hlinkClick r:id="rId4"/>
              </a:rPr>
              <a:t>Attaccalite</a:t>
            </a:r>
            <a:r>
              <a:rPr lang="en-GB" dirty="0">
                <a:hlinkClick r:id="rId4"/>
              </a:rPr>
              <a:t>, M. </a:t>
            </a:r>
            <a:r>
              <a:rPr lang="en-GB" dirty="0" err="1">
                <a:hlinkClick r:id="rId4"/>
              </a:rPr>
              <a:t>Grüning</a:t>
            </a:r>
            <a:r>
              <a:rPr lang="en-GB" dirty="0">
                <a:hlinkClick r:id="rId4"/>
              </a:rPr>
              <a:t>, and A. Marini (2011)</a:t>
            </a:r>
            <a:endParaRPr lang="en-IT" dirty="0"/>
          </a:p>
          <a:p>
            <a:pPr marL="285750" indent="-285750">
              <a:buFontTx/>
              <a:buChar char="-"/>
            </a:pPr>
            <a:r>
              <a:rPr lang="en-GB" dirty="0">
                <a:hlinkClick r:id="rId5"/>
              </a:rPr>
              <a:t>Andrea Marini, Enrico Perfetto, Gianluca Stefanucci (2022)</a:t>
            </a:r>
            <a:endParaRPr lang="en-IT" dirty="0"/>
          </a:p>
          <a:p>
            <a:pPr marL="285750" indent="-285750">
              <a:buFontTx/>
              <a:buChar char="-"/>
            </a:pPr>
            <a:r>
              <a:rPr lang="en-IT" dirty="0">
                <a:hlinkClick r:id="rId6"/>
              </a:rPr>
              <a:t>D. Sangalli (2021)</a:t>
            </a:r>
            <a:endParaRPr lang="en-IT" dirty="0"/>
          </a:p>
          <a:p>
            <a:pPr marL="285750" indent="-285750">
              <a:buFontTx/>
              <a:buChar char="-"/>
            </a:pPr>
            <a:r>
              <a:rPr lang="en-GB" dirty="0">
                <a:hlinkClick r:id="rId7"/>
              </a:rPr>
              <a:t>Giovannini, Sato, Hübener , Angel Rubio (2022)</a:t>
            </a:r>
            <a:endParaRPr lang="en-GB" dirty="0"/>
          </a:p>
          <a:p>
            <a:pPr marL="285750" indent="-285750">
              <a:buFontTx/>
              <a:buChar char="-"/>
            </a:pPr>
            <a:r>
              <a:rPr lang="en-GB" dirty="0">
                <a:hlinkClick r:id="rId8"/>
              </a:rPr>
              <a:t>Steanucci1 (2023)</a:t>
            </a:r>
            <a:r>
              <a:rPr lang="en-GB" dirty="0"/>
              <a:t>  </a:t>
            </a:r>
            <a:r>
              <a:rPr lang="en-GB" dirty="0">
                <a:hlinkClick r:id="rId9"/>
              </a:rPr>
              <a:t>Stefanucci2 (2023)</a:t>
            </a:r>
            <a:endParaRPr lang="en-IT" dirty="0"/>
          </a:p>
          <a:p>
            <a:pPr marL="285750" indent="-285750">
              <a:buFontTx/>
              <a:buChar char="-"/>
            </a:pPr>
            <a:endParaRPr lang="en-IT" dirty="0"/>
          </a:p>
          <a:p>
            <a:pPr marL="285750" indent="-285750">
              <a:buFontTx/>
              <a:buChar char="-"/>
            </a:pPr>
            <a:r>
              <a:rPr lang="en-IT" dirty="0">
                <a:hlinkClick r:id="rId10"/>
              </a:rPr>
              <a:t>DMFT</a:t>
            </a:r>
            <a:endParaRPr lang="en-IT" dirty="0"/>
          </a:p>
          <a:p>
            <a:endParaRPr lang="en-IT" dirty="0"/>
          </a:p>
        </p:txBody>
      </p:sp>
    </p:spTree>
    <p:extLst>
      <p:ext uri="{BB962C8B-B14F-4D97-AF65-F5344CB8AC3E}">
        <p14:creationId xmlns:p14="http://schemas.microsoft.com/office/powerpoint/2010/main" val="1000398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4876576"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Real Time </a:t>
              </a:r>
              <a:r>
                <a:rPr lang="es-ES" sz="3200" b="1" dirty="0" err="1">
                  <a:solidFill>
                    <a:prstClr val="black"/>
                  </a:solidFill>
                  <a:latin typeface="Eurostile" panose="020B0504020202050204" pitchFamily="34" charset="77"/>
                  <a:cs typeface="Arial" panose="020B0604020202020204" pitchFamily="34" charset="0"/>
                </a:rPr>
                <a:t>Formalism</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Setup</a:t>
              </a:r>
              <a:r>
                <a:rPr lang="es-ES" sz="3200" b="1" dirty="0">
                  <a:solidFill>
                    <a:prstClr val="black"/>
                  </a:solidFill>
                  <a:latin typeface="Eurostile" panose="020B0504020202050204" pitchFamily="34" charset="77"/>
                  <a:cs typeface="Arial" panose="020B0604020202020204" pitchFamily="34" charset="0"/>
                </a:rPr>
                <a:t> in </a:t>
              </a:r>
              <a:r>
                <a:rPr lang="es-ES" sz="3200" b="1" dirty="0" err="1">
                  <a:solidFill>
                    <a:prstClr val="black"/>
                  </a:solidFill>
                  <a:latin typeface="Eurostile" panose="020B0504020202050204" pitchFamily="34" charset="77"/>
                  <a:cs typeface="Arial" panose="020B0604020202020204" pitchFamily="34" charset="0"/>
                </a:rPr>
                <a:t>mind</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diagram of a waveform&#10;&#10;Description automatically generated">
            <a:extLst>
              <a:ext uri="{FF2B5EF4-FFF2-40B4-BE49-F238E27FC236}">
                <a16:creationId xmlns:a16="http://schemas.microsoft.com/office/drawing/2014/main" id="{18AAFE03-A01B-3D59-8471-917B978AA7F7}"/>
              </a:ext>
            </a:extLst>
          </p:cNvPr>
          <p:cNvPicPr>
            <a:picLocks noChangeAspect="1"/>
          </p:cNvPicPr>
          <p:nvPr/>
        </p:nvPicPr>
        <p:blipFill>
          <a:blip r:embed="rId4"/>
          <a:stretch>
            <a:fillRect/>
          </a:stretch>
        </p:blipFill>
        <p:spPr>
          <a:xfrm>
            <a:off x="1065258" y="893610"/>
            <a:ext cx="10319658" cy="5333835"/>
          </a:xfrm>
          <a:prstGeom prst="rect">
            <a:avLst/>
          </a:prstGeom>
        </p:spPr>
      </p:pic>
    </p:spTree>
    <p:extLst>
      <p:ext uri="{BB962C8B-B14F-4D97-AF65-F5344CB8AC3E}">
        <p14:creationId xmlns:p14="http://schemas.microsoft.com/office/powerpoint/2010/main" val="25193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918107"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Real Time </a:t>
              </a:r>
              <a:r>
                <a:rPr lang="es-ES" sz="3200" b="1" dirty="0" err="1">
                  <a:solidFill>
                    <a:prstClr val="black"/>
                  </a:solidFill>
                  <a:latin typeface="Eurostile" panose="020B0504020202050204" pitchFamily="34" charset="77"/>
                  <a:cs typeface="Arial" panose="020B0604020202020204" pitchFamily="34" charset="0"/>
                </a:rPr>
                <a:t>Formalism</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E013D77-BE09-371A-1649-D4D4F295D6BE}"/>
              </a:ext>
            </a:extLst>
          </p:cNvPr>
          <p:cNvSpPr txBox="1"/>
          <p:nvPr/>
        </p:nvSpPr>
        <p:spPr>
          <a:xfrm>
            <a:off x="152400" y="1713868"/>
            <a:ext cx="5159829" cy="3693319"/>
          </a:xfrm>
          <a:prstGeom prst="rect">
            <a:avLst/>
          </a:prstGeom>
          <a:noFill/>
        </p:spPr>
        <p:txBody>
          <a:bodyPr wrap="square" rtlCol="0">
            <a:spAutoFit/>
          </a:bodyPr>
          <a:lstStyle/>
          <a:p>
            <a:r>
              <a:rPr lang="en-US" dirty="0"/>
              <a:t>In particular, the papers by </a:t>
            </a:r>
            <a:r>
              <a:rPr lang="en-US" dirty="0" err="1"/>
              <a:t>Stefanucci</a:t>
            </a:r>
            <a:r>
              <a:rPr lang="en-US" dirty="0"/>
              <a:t> et al. in 2023 discuss the SEPE equations which combines NEGF theory in the GKBA and mirrored GKBA for modelling of time-resolved absorption and ARPES experiments.</a:t>
            </a:r>
          </a:p>
          <a:p>
            <a:r>
              <a:rPr lang="en-IT" dirty="0"/>
              <a:t>My goal, would be to implement such equation in the light of the Wannierized model with electron-phonon coupling read from EPW.</a:t>
            </a:r>
          </a:p>
          <a:p>
            <a:endParaRPr lang="en-IT" dirty="0"/>
          </a:p>
          <a:p>
            <a:r>
              <a:rPr lang="en-IT" dirty="0"/>
              <a:t>The theory is quite involved and complicated but the main equations are summarized in Table1 of the </a:t>
            </a:r>
            <a:r>
              <a:rPr lang="en-IT" dirty="0">
                <a:hlinkClick r:id="rId4"/>
              </a:rPr>
              <a:t>paper</a:t>
            </a:r>
            <a:r>
              <a:rPr lang="en-IT" dirty="0"/>
              <a:t>. A real implementation might need discussion with these thoreticians which I can have at the DPG meeting in Berlin (March 2024)</a:t>
            </a:r>
            <a:endParaRPr lang="en-US" dirty="0"/>
          </a:p>
        </p:txBody>
      </p:sp>
      <p:pic>
        <p:nvPicPr>
          <p:cNvPr id="4" name="Picture 3" descr="A table of equations and formulas&#10;&#10;Description automatically generated">
            <a:extLst>
              <a:ext uri="{FF2B5EF4-FFF2-40B4-BE49-F238E27FC236}">
                <a16:creationId xmlns:a16="http://schemas.microsoft.com/office/drawing/2014/main" id="{FA8FDF72-BBDE-49A2-DF64-5A57B88C0FAD}"/>
              </a:ext>
            </a:extLst>
          </p:cNvPr>
          <p:cNvPicPr>
            <a:picLocks noChangeAspect="1"/>
          </p:cNvPicPr>
          <p:nvPr/>
        </p:nvPicPr>
        <p:blipFill>
          <a:blip r:embed="rId5"/>
          <a:stretch>
            <a:fillRect/>
          </a:stretch>
        </p:blipFill>
        <p:spPr>
          <a:xfrm>
            <a:off x="5464629" y="764704"/>
            <a:ext cx="6662057" cy="5676166"/>
          </a:xfrm>
          <a:prstGeom prst="rect">
            <a:avLst/>
          </a:prstGeom>
        </p:spPr>
      </p:pic>
    </p:spTree>
    <p:extLst>
      <p:ext uri="{BB962C8B-B14F-4D97-AF65-F5344CB8AC3E}">
        <p14:creationId xmlns:p14="http://schemas.microsoft.com/office/powerpoint/2010/main" val="55253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136263"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Real Time </a:t>
              </a:r>
              <a:r>
                <a:rPr lang="es-ES" sz="3200" b="1" dirty="0" err="1">
                  <a:solidFill>
                    <a:prstClr val="black"/>
                  </a:solidFill>
                  <a:latin typeface="Eurostile" panose="020B0504020202050204" pitchFamily="34" charset="77"/>
                  <a:cs typeface="Arial" panose="020B0604020202020204" pitchFamily="34" charset="0"/>
                </a:rPr>
                <a:t>Formalism</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Implementation</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E013D77-BE09-371A-1649-D4D4F295D6BE}"/>
              </a:ext>
            </a:extLst>
          </p:cNvPr>
          <p:cNvSpPr txBox="1"/>
          <p:nvPr/>
        </p:nvSpPr>
        <p:spPr>
          <a:xfrm>
            <a:off x="120776" y="973640"/>
            <a:ext cx="11809967" cy="2031325"/>
          </a:xfrm>
          <a:prstGeom prst="rect">
            <a:avLst/>
          </a:prstGeom>
          <a:noFill/>
        </p:spPr>
        <p:txBody>
          <a:bodyPr wrap="square" rtlCol="0">
            <a:spAutoFit/>
          </a:bodyPr>
          <a:lstStyle/>
          <a:p>
            <a:r>
              <a:rPr lang="en-US" dirty="0"/>
              <a:t>Implementing this equation require a deep understanding of the IO and convention used in QE-</a:t>
            </a:r>
            <a:r>
              <a:rPr lang="en-US" dirty="0" err="1"/>
              <a:t>Yambo</a:t>
            </a:r>
            <a:r>
              <a:rPr lang="en-US" dirty="0"/>
              <a:t>-EPW. Therefore, I would discourage to start with an ab-initio implementation but rather trying to work with a small and interesting system with  perhaps a modelling approach.</a:t>
            </a:r>
          </a:p>
          <a:p>
            <a:endParaRPr lang="en-US" dirty="0"/>
          </a:p>
          <a:p>
            <a:r>
              <a:rPr lang="en-US" dirty="0">
                <a:solidFill>
                  <a:srgbClr val="FF0000"/>
                </a:solidFill>
              </a:rPr>
              <a:t>TODO:  </a:t>
            </a:r>
            <a:r>
              <a:rPr lang="en-US" dirty="0"/>
              <a:t>- parsing of the electron-phonon coupling g</a:t>
            </a:r>
          </a:p>
          <a:p>
            <a:r>
              <a:rPr lang="en-US" dirty="0">
                <a:solidFill>
                  <a:srgbClr val="FF0000"/>
                </a:solidFill>
              </a:rPr>
              <a:t>              </a:t>
            </a:r>
            <a:r>
              <a:rPr lang="en-US" dirty="0"/>
              <a:t>- solver for time-dependent linear differential equation (</a:t>
            </a:r>
            <a:r>
              <a:rPr lang="en-US" dirty="0" err="1"/>
              <a:t>yambo_rt</a:t>
            </a:r>
            <a:r>
              <a:rPr lang="en-US" dirty="0"/>
              <a:t> has routines that do this)</a:t>
            </a:r>
          </a:p>
          <a:p>
            <a:r>
              <a:rPr lang="en-US" dirty="0"/>
              <a:t>             </a:t>
            </a:r>
          </a:p>
        </p:txBody>
      </p:sp>
    </p:spTree>
    <p:extLst>
      <p:ext uri="{BB962C8B-B14F-4D97-AF65-F5344CB8AC3E}">
        <p14:creationId xmlns:p14="http://schemas.microsoft.com/office/powerpoint/2010/main" val="107501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1" cy="6858000"/>
            <a:chOff x="0" y="0"/>
            <a:chExt cx="9144001"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CE43002-1734-6348-AA68-03E1C0407DA8}"/>
                </a:ext>
              </a:extLst>
            </p:cNvPr>
            <p:cNvSpPr/>
            <p:nvPr/>
          </p:nvSpPr>
          <p:spPr>
            <a:xfrm>
              <a:off x="1" y="235701"/>
              <a:ext cx="9144000" cy="5270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Code</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validation</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177519"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descr="A graph of a function&#10;&#10;Description automatically generated">
            <a:extLst>
              <a:ext uri="{FF2B5EF4-FFF2-40B4-BE49-F238E27FC236}">
                <a16:creationId xmlns:a16="http://schemas.microsoft.com/office/drawing/2014/main" id="{0819E95E-C1AB-B53B-7145-8F4C1BB37720}"/>
              </a:ext>
            </a:extLst>
          </p:cNvPr>
          <p:cNvPicPr>
            <a:picLocks noChangeAspect="1"/>
          </p:cNvPicPr>
          <p:nvPr/>
        </p:nvPicPr>
        <p:blipFill>
          <a:blip r:embed="rId4"/>
          <a:stretch>
            <a:fillRect/>
          </a:stretch>
        </p:blipFill>
        <p:spPr>
          <a:xfrm>
            <a:off x="6096000" y="1045727"/>
            <a:ext cx="5108040" cy="3658904"/>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CC2C23DC-4D3C-54B1-01ED-0D7224B72634}"/>
              </a:ext>
            </a:extLst>
          </p:cNvPr>
          <p:cNvPicPr>
            <a:picLocks noChangeAspect="1"/>
          </p:cNvPicPr>
          <p:nvPr/>
        </p:nvPicPr>
        <p:blipFill>
          <a:blip r:embed="rId5"/>
          <a:stretch>
            <a:fillRect/>
          </a:stretch>
        </p:blipFill>
        <p:spPr>
          <a:xfrm>
            <a:off x="120776" y="1045727"/>
            <a:ext cx="4781961" cy="3600991"/>
          </a:xfrm>
          <a:prstGeom prst="rect">
            <a:avLst/>
          </a:prstGeom>
        </p:spPr>
      </p:pic>
      <p:sp>
        <p:nvSpPr>
          <p:cNvPr id="9" name="TextBox 8">
            <a:extLst>
              <a:ext uri="{FF2B5EF4-FFF2-40B4-BE49-F238E27FC236}">
                <a16:creationId xmlns:a16="http://schemas.microsoft.com/office/drawing/2014/main" id="{DF590EA3-9BB4-31D9-A3FF-93481CFB28C3}"/>
              </a:ext>
            </a:extLst>
          </p:cNvPr>
          <p:cNvSpPr txBox="1"/>
          <p:nvPr/>
        </p:nvSpPr>
        <p:spPr>
          <a:xfrm>
            <a:off x="120776" y="4888943"/>
            <a:ext cx="4781961" cy="954107"/>
          </a:xfrm>
          <a:prstGeom prst="rect">
            <a:avLst/>
          </a:prstGeom>
          <a:noFill/>
        </p:spPr>
        <p:txBody>
          <a:bodyPr wrap="square" rtlCol="0">
            <a:spAutoFit/>
          </a:bodyPr>
          <a:lstStyle/>
          <a:p>
            <a:r>
              <a:rPr lang="en-IT" sz="1400" dirty="0"/>
              <a:t>Electronic band structure: Check that wannierization +</a:t>
            </a:r>
          </a:p>
          <a:p>
            <a:r>
              <a:rPr lang="en-GB" sz="1400" dirty="0"/>
              <a:t>I</a:t>
            </a:r>
            <a:r>
              <a:rPr lang="en-IT" sz="1400" dirty="0"/>
              <a:t>nternal functions for building H(k) works</a:t>
            </a:r>
          </a:p>
          <a:p>
            <a:endParaRPr lang="en-IT" sz="1400" dirty="0"/>
          </a:p>
          <a:p>
            <a:r>
              <a:rPr lang="en-IT" sz="1400" dirty="0"/>
              <a:t>TODO : plot on top DFT bands from pw.x </a:t>
            </a:r>
          </a:p>
        </p:txBody>
      </p:sp>
      <p:sp>
        <p:nvSpPr>
          <p:cNvPr id="10" name="TextBox 9">
            <a:extLst>
              <a:ext uri="{FF2B5EF4-FFF2-40B4-BE49-F238E27FC236}">
                <a16:creationId xmlns:a16="http://schemas.microsoft.com/office/drawing/2014/main" id="{1BF6CD37-75AD-F608-BD8C-58A226C82076}"/>
              </a:ext>
            </a:extLst>
          </p:cNvPr>
          <p:cNvSpPr txBox="1"/>
          <p:nvPr/>
        </p:nvSpPr>
        <p:spPr>
          <a:xfrm>
            <a:off x="6500982" y="4862701"/>
            <a:ext cx="4781961" cy="954107"/>
          </a:xfrm>
          <a:prstGeom prst="rect">
            <a:avLst/>
          </a:prstGeom>
          <a:noFill/>
        </p:spPr>
        <p:txBody>
          <a:bodyPr wrap="square" rtlCol="0">
            <a:spAutoFit/>
          </a:bodyPr>
          <a:lstStyle/>
          <a:p>
            <a:r>
              <a:rPr lang="en-IT" sz="1400" dirty="0"/>
              <a:t>Excitonic band structure: Check that exc wannierization +</a:t>
            </a:r>
            <a:r>
              <a:rPr lang="en-US" sz="1400" dirty="0"/>
              <a:t> </a:t>
            </a:r>
            <a:r>
              <a:rPr lang="en-US" sz="1400" dirty="0" err="1"/>
              <a:t>exc</a:t>
            </a:r>
            <a:r>
              <a:rPr lang="en-US" sz="1400" dirty="0"/>
              <a:t> </a:t>
            </a:r>
            <a:r>
              <a:rPr lang="en-US" sz="1400" dirty="0" err="1"/>
              <a:t>overalap</a:t>
            </a:r>
            <a:r>
              <a:rPr lang="en-US" sz="1400" dirty="0"/>
              <a:t> works.</a:t>
            </a:r>
          </a:p>
          <a:p>
            <a:r>
              <a:rPr lang="en-US" sz="1400" dirty="0"/>
              <a:t>To be compared with </a:t>
            </a:r>
            <a:r>
              <a:rPr lang="en-US" sz="1400" dirty="0" err="1"/>
              <a:t>Yambo</a:t>
            </a:r>
            <a:r>
              <a:rPr lang="en-US" sz="1400" dirty="0"/>
              <a:t> exciton band structure.</a:t>
            </a:r>
          </a:p>
          <a:p>
            <a:r>
              <a:rPr lang="en-US" sz="1400" dirty="0"/>
              <a:t>It is different then the one in the MLXWF paper.</a:t>
            </a:r>
            <a:r>
              <a:rPr lang="en-IT" sz="1400" dirty="0"/>
              <a:t> </a:t>
            </a:r>
          </a:p>
        </p:txBody>
      </p:sp>
    </p:spTree>
    <p:extLst>
      <p:ext uri="{BB962C8B-B14F-4D97-AF65-F5344CB8AC3E}">
        <p14:creationId xmlns:p14="http://schemas.microsoft.com/office/powerpoint/2010/main" val="416400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177519"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590EA3-9BB4-31D9-A3FF-93481CFB28C3}"/>
              </a:ext>
            </a:extLst>
          </p:cNvPr>
          <p:cNvSpPr txBox="1"/>
          <p:nvPr/>
        </p:nvSpPr>
        <p:spPr>
          <a:xfrm>
            <a:off x="120776" y="4888943"/>
            <a:ext cx="4781961" cy="523220"/>
          </a:xfrm>
          <a:prstGeom prst="rect">
            <a:avLst/>
          </a:prstGeom>
          <a:noFill/>
        </p:spPr>
        <p:txBody>
          <a:bodyPr wrap="square" rtlCol="0">
            <a:spAutoFit/>
          </a:bodyPr>
          <a:lstStyle/>
          <a:p>
            <a:r>
              <a:rPr lang="en-IT" sz="1400" dirty="0"/>
              <a:t>Electronic band structure: </a:t>
            </a:r>
            <a:r>
              <a:rPr lang="en-US" sz="1400" dirty="0"/>
              <a:t>DFT 12x12x12</a:t>
            </a:r>
          </a:p>
          <a:p>
            <a:r>
              <a:rPr lang="en-US" sz="1400" dirty="0" err="1"/>
              <a:t>Wannier</a:t>
            </a:r>
            <a:r>
              <a:rPr lang="en-US" sz="1400" dirty="0"/>
              <a:t> 8x8x8</a:t>
            </a:r>
            <a:endParaRPr lang="en-IT" sz="1400" dirty="0"/>
          </a:p>
        </p:txBody>
      </p:sp>
      <p:sp>
        <p:nvSpPr>
          <p:cNvPr id="10" name="TextBox 9">
            <a:extLst>
              <a:ext uri="{FF2B5EF4-FFF2-40B4-BE49-F238E27FC236}">
                <a16:creationId xmlns:a16="http://schemas.microsoft.com/office/drawing/2014/main" id="{1BF6CD37-75AD-F608-BD8C-58A226C82076}"/>
              </a:ext>
            </a:extLst>
          </p:cNvPr>
          <p:cNvSpPr txBox="1"/>
          <p:nvPr/>
        </p:nvSpPr>
        <p:spPr>
          <a:xfrm>
            <a:off x="6500982" y="4862701"/>
            <a:ext cx="4781961" cy="523220"/>
          </a:xfrm>
          <a:prstGeom prst="rect">
            <a:avLst/>
          </a:prstGeom>
          <a:noFill/>
        </p:spPr>
        <p:txBody>
          <a:bodyPr wrap="square" rtlCol="0">
            <a:spAutoFit/>
          </a:bodyPr>
          <a:lstStyle/>
          <a:p>
            <a:r>
              <a:rPr lang="en-IT" sz="1400" dirty="0"/>
              <a:t>Electronic band structure: </a:t>
            </a:r>
            <a:r>
              <a:rPr lang="en-US" sz="1400" dirty="0"/>
              <a:t>DFT 12x12x12</a:t>
            </a:r>
          </a:p>
          <a:p>
            <a:r>
              <a:rPr lang="en-US" sz="1400" dirty="0" err="1"/>
              <a:t>Wannier</a:t>
            </a:r>
            <a:r>
              <a:rPr lang="en-US" sz="1400" dirty="0"/>
              <a:t> 4x4x4</a:t>
            </a:r>
            <a:endParaRPr lang="en-IT" sz="1400" dirty="0"/>
          </a:p>
        </p:txBody>
      </p:sp>
      <p:pic>
        <p:nvPicPr>
          <p:cNvPr id="3" name="Picture 2">
            <a:extLst>
              <a:ext uri="{FF2B5EF4-FFF2-40B4-BE49-F238E27FC236}">
                <a16:creationId xmlns:a16="http://schemas.microsoft.com/office/drawing/2014/main" id="{EEA98908-2349-EBC1-8927-0163C836DC75}"/>
              </a:ext>
            </a:extLst>
          </p:cNvPr>
          <p:cNvPicPr>
            <a:picLocks noChangeAspect="1"/>
          </p:cNvPicPr>
          <p:nvPr/>
        </p:nvPicPr>
        <p:blipFill>
          <a:blip r:embed="rId4"/>
          <a:stretch>
            <a:fillRect/>
          </a:stretch>
        </p:blipFill>
        <p:spPr>
          <a:xfrm>
            <a:off x="0" y="961570"/>
            <a:ext cx="5745892" cy="3830595"/>
          </a:xfrm>
          <a:prstGeom prst="rect">
            <a:avLst/>
          </a:prstGeom>
        </p:spPr>
      </p:pic>
      <p:pic>
        <p:nvPicPr>
          <p:cNvPr id="6" name="Picture 5">
            <a:extLst>
              <a:ext uri="{FF2B5EF4-FFF2-40B4-BE49-F238E27FC236}">
                <a16:creationId xmlns:a16="http://schemas.microsoft.com/office/drawing/2014/main" id="{64AE9B06-382A-07C3-4DEB-C5BAFAAB0801}"/>
              </a:ext>
            </a:extLst>
          </p:cNvPr>
          <p:cNvPicPr>
            <a:picLocks noChangeAspect="1"/>
          </p:cNvPicPr>
          <p:nvPr/>
        </p:nvPicPr>
        <p:blipFill>
          <a:blip r:embed="rId5"/>
          <a:stretch>
            <a:fillRect/>
          </a:stretch>
        </p:blipFill>
        <p:spPr>
          <a:xfrm>
            <a:off x="6039701" y="961570"/>
            <a:ext cx="5745892" cy="3830595"/>
          </a:xfrm>
          <a:prstGeom prst="rect">
            <a:avLst/>
          </a:prstGeom>
        </p:spPr>
      </p:pic>
    </p:spTree>
    <p:extLst>
      <p:ext uri="{BB962C8B-B14F-4D97-AF65-F5344CB8AC3E}">
        <p14:creationId xmlns:p14="http://schemas.microsoft.com/office/powerpoint/2010/main" val="4174531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269165"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Orbital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projected</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bands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BF6CD37-75AD-F608-BD8C-58A226C82076}"/>
              </a:ext>
            </a:extLst>
          </p:cNvPr>
          <p:cNvSpPr txBox="1"/>
          <p:nvPr/>
        </p:nvSpPr>
        <p:spPr>
          <a:xfrm>
            <a:off x="120776" y="834399"/>
            <a:ext cx="4781961" cy="307777"/>
          </a:xfrm>
          <a:prstGeom prst="rect">
            <a:avLst/>
          </a:prstGeom>
          <a:noFill/>
        </p:spPr>
        <p:txBody>
          <a:bodyPr wrap="square" rtlCol="0">
            <a:spAutoFit/>
          </a:bodyPr>
          <a:lstStyle/>
          <a:p>
            <a:r>
              <a:rPr lang="en-IT" sz="1400" dirty="0"/>
              <a:t>Electronic band structure: </a:t>
            </a:r>
            <a:r>
              <a:rPr lang="en-US" sz="1400" dirty="0"/>
              <a:t>DFT 8x8x8 unshifted grid</a:t>
            </a:r>
          </a:p>
        </p:txBody>
      </p:sp>
      <p:pic>
        <p:nvPicPr>
          <p:cNvPr id="11" name="Picture 10">
            <a:extLst>
              <a:ext uri="{FF2B5EF4-FFF2-40B4-BE49-F238E27FC236}">
                <a16:creationId xmlns:a16="http://schemas.microsoft.com/office/drawing/2014/main" id="{216CA963-1FE0-A576-ED31-3203F0BB553E}"/>
              </a:ext>
            </a:extLst>
          </p:cNvPr>
          <p:cNvPicPr>
            <a:picLocks noChangeAspect="1"/>
          </p:cNvPicPr>
          <p:nvPr/>
        </p:nvPicPr>
        <p:blipFill>
          <a:blip r:embed="rId4"/>
          <a:stretch>
            <a:fillRect/>
          </a:stretch>
        </p:blipFill>
        <p:spPr>
          <a:xfrm>
            <a:off x="120776" y="2008160"/>
            <a:ext cx="5701553" cy="2945989"/>
          </a:xfrm>
          <a:prstGeom prst="rect">
            <a:avLst/>
          </a:prstGeom>
        </p:spPr>
      </p:pic>
      <p:pic>
        <p:nvPicPr>
          <p:cNvPr id="13" name="Picture 12">
            <a:extLst>
              <a:ext uri="{FF2B5EF4-FFF2-40B4-BE49-F238E27FC236}">
                <a16:creationId xmlns:a16="http://schemas.microsoft.com/office/drawing/2014/main" id="{09D3351D-CF4F-BCC2-3937-E2542DF21294}"/>
              </a:ext>
            </a:extLst>
          </p:cNvPr>
          <p:cNvPicPr>
            <a:picLocks noChangeAspect="1"/>
          </p:cNvPicPr>
          <p:nvPr/>
        </p:nvPicPr>
        <p:blipFill>
          <a:blip r:embed="rId5"/>
          <a:stretch>
            <a:fillRect/>
          </a:stretch>
        </p:blipFill>
        <p:spPr>
          <a:xfrm>
            <a:off x="5892800" y="1995382"/>
            <a:ext cx="5701553" cy="3103668"/>
          </a:xfrm>
          <a:prstGeom prst="rect">
            <a:avLst/>
          </a:prstGeom>
        </p:spPr>
      </p:pic>
    </p:spTree>
    <p:extLst>
      <p:ext uri="{BB962C8B-B14F-4D97-AF65-F5344CB8AC3E}">
        <p14:creationId xmlns:p14="http://schemas.microsoft.com/office/powerpoint/2010/main" val="2072262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177519"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590EA3-9BB4-31D9-A3FF-93481CFB28C3}"/>
              </a:ext>
            </a:extLst>
          </p:cNvPr>
          <p:cNvSpPr txBox="1"/>
          <p:nvPr/>
        </p:nvSpPr>
        <p:spPr>
          <a:xfrm>
            <a:off x="120776" y="5124311"/>
            <a:ext cx="4781961" cy="523220"/>
          </a:xfrm>
          <a:prstGeom prst="rect">
            <a:avLst/>
          </a:prstGeom>
          <a:noFill/>
        </p:spPr>
        <p:txBody>
          <a:bodyPr wrap="square" rtlCol="0">
            <a:spAutoFit/>
          </a:bodyPr>
          <a:lstStyle/>
          <a:p>
            <a:r>
              <a:rPr lang="en-IT" sz="1400" dirty="0"/>
              <a:t>Electronic band structure: </a:t>
            </a:r>
            <a:r>
              <a:rPr lang="en-US" sz="1400" dirty="0"/>
              <a:t>DFT 8x8x8 unshifted</a:t>
            </a:r>
          </a:p>
          <a:p>
            <a:r>
              <a:rPr lang="en-US" sz="1400" dirty="0" err="1"/>
              <a:t>Wannier</a:t>
            </a:r>
            <a:r>
              <a:rPr lang="en-US" sz="1400" dirty="0"/>
              <a:t> 8x8x8</a:t>
            </a:r>
            <a:endParaRPr lang="en-IT" sz="1400" dirty="0"/>
          </a:p>
        </p:txBody>
      </p:sp>
      <p:sp>
        <p:nvSpPr>
          <p:cNvPr id="10" name="TextBox 9">
            <a:extLst>
              <a:ext uri="{FF2B5EF4-FFF2-40B4-BE49-F238E27FC236}">
                <a16:creationId xmlns:a16="http://schemas.microsoft.com/office/drawing/2014/main" id="{1BF6CD37-75AD-F608-BD8C-58A226C82076}"/>
              </a:ext>
            </a:extLst>
          </p:cNvPr>
          <p:cNvSpPr txBox="1"/>
          <p:nvPr/>
        </p:nvSpPr>
        <p:spPr>
          <a:xfrm>
            <a:off x="6500982" y="4862701"/>
            <a:ext cx="4781961" cy="523220"/>
          </a:xfrm>
          <a:prstGeom prst="rect">
            <a:avLst/>
          </a:prstGeom>
          <a:noFill/>
        </p:spPr>
        <p:txBody>
          <a:bodyPr wrap="square" rtlCol="0">
            <a:spAutoFit/>
          </a:bodyPr>
          <a:lstStyle/>
          <a:p>
            <a:r>
              <a:rPr lang="en-IT" sz="1400" dirty="0"/>
              <a:t>Electronic band structure: </a:t>
            </a:r>
            <a:r>
              <a:rPr lang="en-US" sz="1400" dirty="0"/>
              <a:t>DFT 8x8x8 unshifted</a:t>
            </a:r>
          </a:p>
          <a:p>
            <a:r>
              <a:rPr lang="en-US" sz="1400" dirty="0" err="1"/>
              <a:t>Wannier</a:t>
            </a:r>
            <a:r>
              <a:rPr lang="en-US" sz="1400" dirty="0"/>
              <a:t> 4x4x4</a:t>
            </a:r>
            <a:endParaRPr lang="en-IT" sz="1400" dirty="0"/>
          </a:p>
        </p:txBody>
      </p:sp>
      <p:pic>
        <p:nvPicPr>
          <p:cNvPr id="7" name="Picture 6">
            <a:extLst>
              <a:ext uri="{FF2B5EF4-FFF2-40B4-BE49-F238E27FC236}">
                <a16:creationId xmlns:a16="http://schemas.microsoft.com/office/drawing/2014/main" id="{5F625E24-D249-1A53-1B2D-9BC559C9DFA7}"/>
              </a:ext>
            </a:extLst>
          </p:cNvPr>
          <p:cNvPicPr>
            <a:picLocks noChangeAspect="1"/>
          </p:cNvPicPr>
          <p:nvPr/>
        </p:nvPicPr>
        <p:blipFill>
          <a:blip r:embed="rId4"/>
          <a:stretch>
            <a:fillRect/>
          </a:stretch>
        </p:blipFill>
        <p:spPr>
          <a:xfrm>
            <a:off x="120776" y="1091643"/>
            <a:ext cx="5143500" cy="3797300"/>
          </a:xfrm>
          <a:prstGeom prst="rect">
            <a:avLst/>
          </a:prstGeom>
        </p:spPr>
      </p:pic>
      <p:pic>
        <p:nvPicPr>
          <p:cNvPr id="13" name="Picture 12">
            <a:extLst>
              <a:ext uri="{FF2B5EF4-FFF2-40B4-BE49-F238E27FC236}">
                <a16:creationId xmlns:a16="http://schemas.microsoft.com/office/drawing/2014/main" id="{7C1F093E-22D9-37BF-3538-591E469B3AAF}"/>
              </a:ext>
            </a:extLst>
          </p:cNvPr>
          <p:cNvPicPr>
            <a:picLocks noChangeAspect="1"/>
          </p:cNvPicPr>
          <p:nvPr/>
        </p:nvPicPr>
        <p:blipFill>
          <a:blip r:embed="rId5"/>
          <a:stretch>
            <a:fillRect/>
          </a:stretch>
        </p:blipFill>
        <p:spPr>
          <a:xfrm>
            <a:off x="6096000" y="1091643"/>
            <a:ext cx="5143500" cy="3797300"/>
          </a:xfrm>
          <a:prstGeom prst="rect">
            <a:avLst/>
          </a:prstGeom>
        </p:spPr>
      </p:pic>
    </p:spTree>
    <p:extLst>
      <p:ext uri="{BB962C8B-B14F-4D97-AF65-F5344CB8AC3E}">
        <p14:creationId xmlns:p14="http://schemas.microsoft.com/office/powerpoint/2010/main" val="281737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075602"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Goals</a:t>
              </a:r>
              <a:r>
                <a:rPr lang="es-ES" sz="3200" b="1" dirty="0">
                  <a:solidFill>
                    <a:prstClr val="black"/>
                  </a:solidFill>
                  <a:latin typeface="Eurostile" panose="020B0504020202050204" pitchFamily="34" charset="77"/>
                  <a:cs typeface="Arial" panose="020B0604020202020204" pitchFamily="34" charset="0"/>
                </a:rPr>
                <a:t> and </a:t>
              </a:r>
              <a:r>
                <a:rPr lang="es-ES" sz="3200" b="1" dirty="0" err="1">
                  <a:solidFill>
                    <a:prstClr val="black"/>
                  </a:solidFill>
                  <a:latin typeface="Eurostile" panose="020B0504020202050204" pitchFamily="34" charset="77"/>
                  <a:cs typeface="Arial" panose="020B0604020202020204" pitchFamily="34" charset="0"/>
                </a:rPr>
                <a:t>perspective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497B7C-76F5-ADAC-21A0-440C671072DE}"/>
                  </a:ext>
                </a:extLst>
              </p:cNvPr>
              <p:cNvSpPr txBox="1"/>
              <p:nvPr/>
            </p:nvSpPr>
            <p:spPr>
              <a:xfrm>
                <a:off x="120776" y="1251857"/>
                <a:ext cx="11948140" cy="4524315"/>
              </a:xfrm>
              <a:prstGeom prst="rect">
                <a:avLst/>
              </a:prstGeom>
              <a:noFill/>
            </p:spPr>
            <p:txBody>
              <a:bodyPr wrap="square" rtlCol="0">
                <a:spAutoFit/>
              </a:bodyPr>
              <a:lstStyle/>
              <a:p>
                <a:pPr marL="342900" indent="-342900">
                  <a:buFont typeface="+mj-lt"/>
                  <a:buAutoNum type="arabicPeriod"/>
                </a:pPr>
                <a:r>
                  <a:rPr lang="en-IT" dirty="0"/>
                  <a:t>State of the art ab-initio theoretical spectroscopies code rely on the aiMBPT GW+BSE (or TDDFT) machinery to calculate optical properties of quantum materials</a:t>
                </a:r>
                <a:br>
                  <a:rPr lang="en-IT" dirty="0"/>
                </a:br>
                <a:r>
                  <a:rPr lang="en-IT" dirty="0"/>
                  <a:t>	</a:t>
                </a:r>
                <a:r>
                  <a:rPr lang="en-IT" dirty="0">
                    <a:hlinkClick r:id="rId4"/>
                  </a:rPr>
                  <a:t>aiMBPT GW+BSE </a:t>
                </a:r>
                <a:r>
                  <a:rPr lang="en-IT" dirty="0"/>
                  <a:t>: Proper microscopic description of all states and transistions ✅</a:t>
                </a:r>
                <a:br>
                  <a:rPr lang="en-IT" dirty="0"/>
                </a:br>
                <a:r>
                  <a:rPr lang="en-IT" dirty="0"/>
                  <a:t>		              : It can naturally be extended to NEGF formalism for real-time spectroscopy (TR-PES, TR-ABS, TR-			ARPES etc.) ✅</a:t>
                </a:r>
                <a:br>
                  <a:rPr lang="en-IT" dirty="0"/>
                </a:br>
                <a:r>
                  <a:rPr lang="en-IT" dirty="0"/>
                  <a:t>		              : Computationally expensive dimbse = </a:t>
                </a:r>
                <a14:m>
                  <m:oMath xmlns:m="http://schemas.openxmlformats.org/officeDocument/2006/math">
                    <m:sSup>
                      <m:sSupPr>
                        <m:ctrlPr>
                          <a:rPr lang="en-IT" i="1" smtClean="0">
                            <a:latin typeface="Cambria Math" panose="02040503050406030204" pitchFamily="18" charset="0"/>
                          </a:rPr>
                        </m:ctrlPr>
                      </m:sSupPr>
                      <m:e>
                        <m:sSub>
                          <m:sSubPr>
                            <m:ctrlPr>
                              <a:rPr lang="en-IT"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𝑁</m:t>
                            </m:r>
                          </m:e>
                          <m:sub>
                            <m:r>
                              <a:rPr lang="en-US" b="0" i="1" smtClean="0">
                                <a:latin typeface="Cambria Math" panose="02040503050406030204" pitchFamily="18" charset="0"/>
                              </a:rPr>
                              <m:t>𝑐</m:t>
                            </m:r>
                          </m:sub>
                        </m:sSub>
                        <m:sSub>
                          <m:sSubPr>
                            <m:ctrlPr>
                              <a:rPr lang="en-IT"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𝑣</m:t>
                            </m:r>
                          </m:sub>
                        </m:sSub>
                        <m:sSub>
                          <m:sSubPr>
                            <m:ctrlPr>
                              <a:rPr lang="en-IT"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IT" dirty="0"/>
                  <a:t>❌</a:t>
                </a:r>
                <a:br>
                  <a:rPr lang="en-IT" dirty="0"/>
                </a:br>
                <a:r>
                  <a:rPr lang="en-IT" dirty="0"/>
                  <a:t>	</a:t>
                </a:r>
                <a:r>
                  <a:rPr lang="en-IT" dirty="0">
                    <a:hlinkClick r:id="rId5"/>
                  </a:rPr>
                  <a:t>TDDFT</a:t>
                </a:r>
                <a:r>
                  <a:rPr lang="en-IT" dirty="0"/>
                  <a:t> : Similar to aiMBPT GW+BSE however it does not (necessarily) rely on NEGF</a:t>
                </a:r>
              </a:p>
              <a:p>
                <a:r>
                  <a:rPr lang="en-IT" dirty="0"/>
                  <a:t>	             : methods have been developed to properly </a:t>
                </a:r>
                <a:br>
                  <a:rPr lang="en-IT" dirty="0"/>
                </a:br>
                <a:r>
                  <a:rPr lang="en-IT" dirty="0"/>
                  <a:t>	             : Heavily relies on good approximation for kernel </a:t>
                </a:r>
                <a14:m>
                  <m:oMath xmlns:m="http://schemas.openxmlformats.org/officeDocument/2006/math">
                    <m:sSub>
                      <m:sSubPr>
                        <m:ctrlPr>
                          <a:rPr lang="en-IT"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𝑥𝑐</m:t>
                        </m:r>
                      </m:sub>
                    </m:sSub>
                  </m:oMath>
                </a14:m>
                <a:r>
                  <a:rPr lang="en-IT" dirty="0"/>
                  <a:t>= </a:t>
                </a:r>
                <a14:m>
                  <m:oMath xmlns:m="http://schemas.openxmlformats.org/officeDocument/2006/math">
                    <m:sSup>
                      <m:sSupPr>
                        <m:ctrlPr>
                          <a:rPr lang="en-IT" i="1" smtClean="0">
                            <a:latin typeface="Cambria Math" panose="02040503050406030204" pitchFamily="18" charset="0"/>
                          </a:rPr>
                        </m:ctrlPr>
                      </m:sSupPr>
                      <m:e>
                        <m:sSub>
                          <m:sSubPr>
                            <m:ctrlPr>
                              <a:rPr lang="en-IT"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𝑁</m:t>
                            </m:r>
                          </m:e>
                          <m:sub>
                            <m:r>
                              <a:rPr lang="en-US" b="0" i="1" smtClean="0">
                                <a:latin typeface="Cambria Math" panose="02040503050406030204" pitchFamily="18" charset="0"/>
                              </a:rPr>
                              <m:t>𝑐</m:t>
                            </m:r>
                          </m:sub>
                        </m:sSub>
                        <m:sSub>
                          <m:sSubPr>
                            <m:ctrlPr>
                              <a:rPr lang="en-IT"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𝑣</m:t>
                            </m:r>
                          </m:sub>
                        </m:sSub>
                        <m:sSub>
                          <m:sSubPr>
                            <m:ctrlPr>
                              <a:rPr lang="en-IT"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IT" dirty="0"/>
                  <a:t> which are still unknown❌</a:t>
                </a:r>
              </a:p>
              <a:p>
                <a:br>
                  <a:rPr lang="en-IT" dirty="0"/>
                </a:br>
                <a:r>
                  <a:rPr lang="en-IT" dirty="0"/>
                  <a:t>Both methods are not applied to topological properties of the excitonic states. The only exception are the works related to the BEC  </a:t>
                </a:r>
              </a:p>
              <a:p>
                <a:r>
                  <a:rPr lang="en-IT" dirty="0"/>
                  <a:t>2. Exploit Wannierization procedure and interpolations technique to compute the same observables as aiMBPT at a lower computational cost. This would allow the inclusion of phononic effects which is usally prohibitive in the methods above and higher resolution in terms of k-points which has been shown to be needed for topological (and non topological) properties close the the k-points involved in absorption </a:t>
                </a:r>
              </a:p>
            </p:txBody>
          </p:sp>
        </mc:Choice>
        <mc:Fallback xmlns="">
          <p:sp>
            <p:nvSpPr>
              <p:cNvPr id="3" name="TextBox 2">
                <a:extLst>
                  <a:ext uri="{FF2B5EF4-FFF2-40B4-BE49-F238E27FC236}">
                    <a16:creationId xmlns:a16="http://schemas.microsoft.com/office/drawing/2014/main" id="{E0497B7C-76F5-ADAC-21A0-440C671072DE}"/>
                  </a:ext>
                </a:extLst>
              </p:cNvPr>
              <p:cNvSpPr txBox="1">
                <a:spLocks noRot="1" noChangeAspect="1" noMove="1" noResize="1" noEditPoints="1" noAdjustHandles="1" noChangeArrowheads="1" noChangeShapeType="1" noTextEdit="1"/>
              </p:cNvSpPr>
              <p:nvPr/>
            </p:nvSpPr>
            <p:spPr>
              <a:xfrm>
                <a:off x="120776" y="1251857"/>
                <a:ext cx="11948140" cy="4524315"/>
              </a:xfrm>
              <a:prstGeom prst="rect">
                <a:avLst/>
              </a:prstGeom>
              <a:blipFill>
                <a:blip r:embed="rId6"/>
                <a:stretch>
                  <a:fillRect l="-425" t="-559" r="-318" b="-1117"/>
                </a:stretch>
              </a:blipFill>
            </p:spPr>
            <p:txBody>
              <a:bodyPr/>
              <a:lstStyle/>
              <a:p>
                <a:r>
                  <a:rPr lang="en-IT">
                    <a:noFill/>
                  </a:rPr>
                  <a:t> </a:t>
                </a:r>
              </a:p>
            </p:txBody>
          </p:sp>
        </mc:Fallback>
      </mc:AlternateContent>
    </p:spTree>
    <p:extLst>
      <p:ext uri="{BB962C8B-B14F-4D97-AF65-F5344CB8AC3E}">
        <p14:creationId xmlns:p14="http://schemas.microsoft.com/office/powerpoint/2010/main" val="1454334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555300"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ref</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paper</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diagram of a graph&#10;&#10;Description automatically generated">
            <a:extLst>
              <a:ext uri="{FF2B5EF4-FFF2-40B4-BE49-F238E27FC236}">
                <a16:creationId xmlns:a16="http://schemas.microsoft.com/office/drawing/2014/main" id="{2F735CF3-4B07-8C34-82AD-5DB6E464F8F8}"/>
              </a:ext>
            </a:extLst>
          </p:cNvPr>
          <p:cNvPicPr>
            <a:picLocks noChangeAspect="1"/>
          </p:cNvPicPr>
          <p:nvPr/>
        </p:nvPicPr>
        <p:blipFill>
          <a:blip r:embed="rId4"/>
          <a:stretch>
            <a:fillRect/>
          </a:stretch>
        </p:blipFill>
        <p:spPr>
          <a:xfrm>
            <a:off x="0" y="1965845"/>
            <a:ext cx="7772400" cy="3161654"/>
          </a:xfrm>
          <a:prstGeom prst="rect">
            <a:avLst/>
          </a:prstGeom>
        </p:spPr>
      </p:pic>
      <p:sp>
        <p:nvSpPr>
          <p:cNvPr id="5" name="TextBox 4">
            <a:extLst>
              <a:ext uri="{FF2B5EF4-FFF2-40B4-BE49-F238E27FC236}">
                <a16:creationId xmlns:a16="http://schemas.microsoft.com/office/drawing/2014/main" id="{44C0AFBE-EBC3-42B0-C22A-7382ACE2875C}"/>
              </a:ext>
            </a:extLst>
          </p:cNvPr>
          <p:cNvSpPr txBox="1"/>
          <p:nvPr/>
        </p:nvSpPr>
        <p:spPr>
          <a:xfrm>
            <a:off x="895133" y="1716407"/>
            <a:ext cx="6963764" cy="369332"/>
          </a:xfrm>
          <a:prstGeom prst="rect">
            <a:avLst/>
          </a:prstGeom>
          <a:noFill/>
        </p:spPr>
        <p:txBody>
          <a:bodyPr wrap="square" rtlCol="0">
            <a:spAutoFit/>
          </a:bodyPr>
          <a:lstStyle/>
          <a:p>
            <a:r>
              <a:rPr lang="en-GB" dirty="0"/>
              <a:t>E</a:t>
            </a:r>
            <a:r>
              <a:rPr lang="en-IT" dirty="0"/>
              <a:t>xc electronic bands. </a:t>
            </a:r>
            <a:r>
              <a:rPr lang="en-GB" dirty="0"/>
              <a:t>I</a:t>
            </a:r>
            <a:r>
              <a:rPr lang="en-IT" dirty="0"/>
              <a:t>nset shows result without long-range contirbution</a:t>
            </a:r>
          </a:p>
        </p:txBody>
      </p:sp>
    </p:spTree>
    <p:extLst>
      <p:ext uri="{BB962C8B-B14F-4D97-AF65-F5344CB8AC3E}">
        <p14:creationId xmlns:p14="http://schemas.microsoft.com/office/powerpoint/2010/main" val="3698513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951770"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Decay</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of</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Hamiltonian</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590EA3-9BB4-31D9-A3FF-93481CFB28C3}"/>
              </a:ext>
            </a:extLst>
          </p:cNvPr>
          <p:cNvSpPr txBox="1"/>
          <p:nvPr/>
        </p:nvSpPr>
        <p:spPr>
          <a:xfrm>
            <a:off x="629326" y="5101692"/>
            <a:ext cx="1922207" cy="738664"/>
          </a:xfrm>
          <a:prstGeom prst="rect">
            <a:avLst/>
          </a:prstGeom>
          <a:noFill/>
        </p:spPr>
        <p:txBody>
          <a:bodyPr wrap="square" rtlCol="0">
            <a:spAutoFit/>
          </a:bodyPr>
          <a:lstStyle/>
          <a:p>
            <a:r>
              <a:rPr lang="en-US" sz="1400" dirty="0"/>
              <a:t>Decay of </a:t>
            </a:r>
            <a:r>
              <a:rPr lang="en-US" sz="1400" b="1" dirty="0"/>
              <a:t>electronic</a:t>
            </a:r>
            <a:r>
              <a:rPr lang="en-US" sz="1400" dirty="0"/>
              <a:t> H</a:t>
            </a:r>
          </a:p>
          <a:p>
            <a:endParaRPr lang="en-US" sz="1400" dirty="0"/>
          </a:p>
          <a:p>
            <a:r>
              <a:rPr lang="en-US" sz="1400" dirty="0"/>
              <a:t>Log scale to do</a:t>
            </a:r>
            <a:endParaRPr lang="en-IT" sz="1400" dirty="0"/>
          </a:p>
        </p:txBody>
      </p:sp>
      <p:sp>
        <p:nvSpPr>
          <p:cNvPr id="10" name="TextBox 9">
            <a:extLst>
              <a:ext uri="{FF2B5EF4-FFF2-40B4-BE49-F238E27FC236}">
                <a16:creationId xmlns:a16="http://schemas.microsoft.com/office/drawing/2014/main" id="{1BF6CD37-75AD-F608-BD8C-58A226C82076}"/>
              </a:ext>
            </a:extLst>
          </p:cNvPr>
          <p:cNvSpPr txBox="1"/>
          <p:nvPr/>
        </p:nvSpPr>
        <p:spPr>
          <a:xfrm>
            <a:off x="6850091" y="5101693"/>
            <a:ext cx="2318624" cy="307777"/>
          </a:xfrm>
          <a:prstGeom prst="rect">
            <a:avLst/>
          </a:prstGeom>
          <a:noFill/>
        </p:spPr>
        <p:txBody>
          <a:bodyPr wrap="square" rtlCol="0">
            <a:spAutoFit/>
          </a:bodyPr>
          <a:lstStyle/>
          <a:p>
            <a:r>
              <a:rPr lang="en-US" sz="1400" dirty="0"/>
              <a:t>Decay of </a:t>
            </a:r>
            <a:r>
              <a:rPr lang="en-US" sz="1400" b="1" dirty="0"/>
              <a:t>excitonic </a:t>
            </a:r>
            <a:r>
              <a:rPr lang="en-US" sz="1400" dirty="0"/>
              <a:t> H</a:t>
            </a:r>
            <a:endParaRPr lang="en-IT" sz="1400" dirty="0"/>
          </a:p>
        </p:txBody>
      </p:sp>
      <p:pic>
        <p:nvPicPr>
          <p:cNvPr id="3" name="Picture 2" descr="A graph with blue lines&#10;&#10;Description automatically generated">
            <a:extLst>
              <a:ext uri="{FF2B5EF4-FFF2-40B4-BE49-F238E27FC236}">
                <a16:creationId xmlns:a16="http://schemas.microsoft.com/office/drawing/2014/main" id="{DE501D74-6950-1DF2-AE3B-00C52EC3AB18}"/>
              </a:ext>
            </a:extLst>
          </p:cNvPr>
          <p:cNvPicPr>
            <a:picLocks noChangeAspect="1"/>
          </p:cNvPicPr>
          <p:nvPr/>
        </p:nvPicPr>
        <p:blipFill>
          <a:blip r:embed="rId4"/>
          <a:stretch>
            <a:fillRect/>
          </a:stretch>
        </p:blipFill>
        <p:spPr>
          <a:xfrm>
            <a:off x="185077" y="1220987"/>
            <a:ext cx="4732912" cy="3752612"/>
          </a:xfrm>
          <a:prstGeom prst="rect">
            <a:avLst/>
          </a:prstGeom>
        </p:spPr>
      </p:pic>
      <p:pic>
        <p:nvPicPr>
          <p:cNvPr id="6" name="Picture 5" descr="A graph with numbers and a line&#10;&#10;Description automatically generated">
            <a:extLst>
              <a:ext uri="{FF2B5EF4-FFF2-40B4-BE49-F238E27FC236}">
                <a16:creationId xmlns:a16="http://schemas.microsoft.com/office/drawing/2014/main" id="{C2D634F2-4411-9B34-897E-00FAA1006F71}"/>
              </a:ext>
            </a:extLst>
          </p:cNvPr>
          <p:cNvPicPr>
            <a:picLocks noChangeAspect="1"/>
          </p:cNvPicPr>
          <p:nvPr/>
        </p:nvPicPr>
        <p:blipFill>
          <a:blip r:embed="rId5"/>
          <a:stretch>
            <a:fillRect/>
          </a:stretch>
        </p:blipFill>
        <p:spPr>
          <a:xfrm>
            <a:off x="6175871" y="1220987"/>
            <a:ext cx="4969923" cy="3809851"/>
          </a:xfrm>
          <a:prstGeom prst="rect">
            <a:avLst/>
          </a:prstGeom>
        </p:spPr>
      </p:pic>
    </p:spTree>
    <p:extLst>
      <p:ext uri="{BB962C8B-B14F-4D97-AF65-F5344CB8AC3E}">
        <p14:creationId xmlns:p14="http://schemas.microsoft.com/office/powerpoint/2010/main" val="93093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249274"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Decay</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excitonic</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Hamiltonian</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ref</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paper</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descr="A graph of a graph with a red line and blue line&#10;&#10;Description automatically generated">
            <a:extLst>
              <a:ext uri="{FF2B5EF4-FFF2-40B4-BE49-F238E27FC236}">
                <a16:creationId xmlns:a16="http://schemas.microsoft.com/office/drawing/2014/main" id="{84FD3976-E0D3-948A-0A28-B2BB1393C83E}"/>
              </a:ext>
            </a:extLst>
          </p:cNvPr>
          <p:cNvPicPr>
            <a:picLocks noChangeAspect="1"/>
          </p:cNvPicPr>
          <p:nvPr/>
        </p:nvPicPr>
        <p:blipFill>
          <a:blip r:embed="rId4"/>
          <a:stretch>
            <a:fillRect/>
          </a:stretch>
        </p:blipFill>
        <p:spPr>
          <a:xfrm>
            <a:off x="257604" y="1237907"/>
            <a:ext cx="5212320" cy="4689636"/>
          </a:xfrm>
          <a:prstGeom prst="rect">
            <a:avLst/>
          </a:prstGeom>
        </p:spPr>
      </p:pic>
    </p:spTree>
    <p:extLst>
      <p:ext uri="{BB962C8B-B14F-4D97-AF65-F5344CB8AC3E}">
        <p14:creationId xmlns:p14="http://schemas.microsoft.com/office/powerpoint/2010/main" val="2756527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265558"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plot</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Yambo</a:t>
              </a: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graph of a graph&#10;&#10;Description automatically generated with medium confidence">
            <a:extLst>
              <a:ext uri="{FF2B5EF4-FFF2-40B4-BE49-F238E27FC236}">
                <a16:creationId xmlns:a16="http://schemas.microsoft.com/office/drawing/2014/main" id="{52CCCAA8-7654-C995-0CBB-E840D97EAFBB}"/>
              </a:ext>
            </a:extLst>
          </p:cNvPr>
          <p:cNvPicPr>
            <a:picLocks noChangeAspect="1"/>
          </p:cNvPicPr>
          <p:nvPr/>
        </p:nvPicPr>
        <p:blipFill>
          <a:blip r:embed="rId4"/>
          <a:stretch>
            <a:fillRect/>
          </a:stretch>
        </p:blipFill>
        <p:spPr>
          <a:xfrm>
            <a:off x="0" y="1476887"/>
            <a:ext cx="8037310" cy="3095113"/>
          </a:xfrm>
          <a:prstGeom prst="rect">
            <a:avLst/>
          </a:prstGeom>
        </p:spPr>
      </p:pic>
      <p:sp>
        <p:nvSpPr>
          <p:cNvPr id="5" name="TextBox 4">
            <a:extLst>
              <a:ext uri="{FF2B5EF4-FFF2-40B4-BE49-F238E27FC236}">
                <a16:creationId xmlns:a16="http://schemas.microsoft.com/office/drawing/2014/main" id="{29FE5A5C-6FCA-C864-9F3F-49534335707D}"/>
              </a:ext>
            </a:extLst>
          </p:cNvPr>
          <p:cNvSpPr txBox="1"/>
          <p:nvPr/>
        </p:nvSpPr>
        <p:spPr>
          <a:xfrm>
            <a:off x="6096000" y="1540475"/>
            <a:ext cx="1721708" cy="369332"/>
          </a:xfrm>
          <a:prstGeom prst="rect">
            <a:avLst/>
          </a:prstGeom>
          <a:noFill/>
        </p:spPr>
        <p:txBody>
          <a:bodyPr wrap="square" rtlCol="0">
            <a:spAutoFit/>
          </a:bodyPr>
          <a:lstStyle/>
          <a:p>
            <a:r>
              <a:rPr lang="en-GB" dirty="0"/>
              <a:t>q</a:t>
            </a:r>
            <a:r>
              <a:rPr lang="en-IT" dirty="0"/>
              <a:t>-grid 1 c – 3 v</a:t>
            </a:r>
          </a:p>
        </p:txBody>
      </p:sp>
      <p:sp>
        <p:nvSpPr>
          <p:cNvPr id="6" name="TextBox 5">
            <a:extLst>
              <a:ext uri="{FF2B5EF4-FFF2-40B4-BE49-F238E27FC236}">
                <a16:creationId xmlns:a16="http://schemas.microsoft.com/office/drawing/2014/main" id="{B2BF557C-ADA3-6101-FD53-3F087367E710}"/>
              </a:ext>
            </a:extLst>
          </p:cNvPr>
          <p:cNvSpPr txBox="1"/>
          <p:nvPr/>
        </p:nvSpPr>
        <p:spPr>
          <a:xfrm>
            <a:off x="2296947" y="1540475"/>
            <a:ext cx="1721708" cy="369332"/>
          </a:xfrm>
          <a:prstGeom prst="rect">
            <a:avLst/>
          </a:prstGeom>
          <a:noFill/>
        </p:spPr>
        <p:txBody>
          <a:bodyPr wrap="square" rtlCol="0">
            <a:spAutoFit/>
          </a:bodyPr>
          <a:lstStyle/>
          <a:p>
            <a:r>
              <a:rPr lang="en-GB" dirty="0"/>
              <a:t>K</a:t>
            </a:r>
            <a:r>
              <a:rPr lang="en-IT" dirty="0"/>
              <a:t>-grid 1 c – 3 v</a:t>
            </a:r>
          </a:p>
        </p:txBody>
      </p:sp>
      <p:sp>
        <p:nvSpPr>
          <p:cNvPr id="7" name="TextBox 6">
            <a:extLst>
              <a:ext uri="{FF2B5EF4-FFF2-40B4-BE49-F238E27FC236}">
                <a16:creationId xmlns:a16="http://schemas.microsoft.com/office/drawing/2014/main" id="{BE407B53-79B9-A875-EA62-313B21D2D88C}"/>
              </a:ext>
            </a:extLst>
          </p:cNvPr>
          <p:cNvSpPr txBox="1"/>
          <p:nvPr/>
        </p:nvSpPr>
        <p:spPr>
          <a:xfrm>
            <a:off x="2161023" y="3006530"/>
            <a:ext cx="1721708" cy="369332"/>
          </a:xfrm>
          <a:prstGeom prst="rect">
            <a:avLst/>
          </a:prstGeom>
          <a:noFill/>
        </p:spPr>
        <p:txBody>
          <a:bodyPr wrap="square" rtlCol="0">
            <a:spAutoFit/>
          </a:bodyPr>
          <a:lstStyle/>
          <a:p>
            <a:r>
              <a:rPr lang="en-GB" dirty="0"/>
              <a:t>K</a:t>
            </a:r>
            <a:r>
              <a:rPr lang="en-IT" dirty="0"/>
              <a:t>-grid 1 c – 1 v</a:t>
            </a:r>
          </a:p>
        </p:txBody>
      </p:sp>
      <p:sp>
        <p:nvSpPr>
          <p:cNvPr id="8" name="TextBox 7">
            <a:extLst>
              <a:ext uri="{FF2B5EF4-FFF2-40B4-BE49-F238E27FC236}">
                <a16:creationId xmlns:a16="http://schemas.microsoft.com/office/drawing/2014/main" id="{E4105B67-197E-D728-71F2-D460A22225B3}"/>
              </a:ext>
            </a:extLst>
          </p:cNvPr>
          <p:cNvSpPr txBox="1"/>
          <p:nvPr/>
        </p:nvSpPr>
        <p:spPr>
          <a:xfrm>
            <a:off x="6096000" y="3084383"/>
            <a:ext cx="1721708" cy="369332"/>
          </a:xfrm>
          <a:prstGeom prst="rect">
            <a:avLst/>
          </a:prstGeom>
          <a:noFill/>
        </p:spPr>
        <p:txBody>
          <a:bodyPr wrap="square" rtlCol="0">
            <a:spAutoFit/>
          </a:bodyPr>
          <a:lstStyle/>
          <a:p>
            <a:r>
              <a:rPr lang="en-GB" dirty="0"/>
              <a:t>q</a:t>
            </a:r>
            <a:r>
              <a:rPr lang="en-IT" dirty="0"/>
              <a:t>-grid 1 c – 1 v</a:t>
            </a:r>
          </a:p>
        </p:txBody>
      </p:sp>
      <p:sp>
        <p:nvSpPr>
          <p:cNvPr id="9" name="TextBox 8">
            <a:extLst>
              <a:ext uri="{FF2B5EF4-FFF2-40B4-BE49-F238E27FC236}">
                <a16:creationId xmlns:a16="http://schemas.microsoft.com/office/drawing/2014/main" id="{13D5678E-8980-054A-1570-617395C449EE}"/>
              </a:ext>
            </a:extLst>
          </p:cNvPr>
          <p:cNvSpPr txBox="1"/>
          <p:nvPr/>
        </p:nvSpPr>
        <p:spPr>
          <a:xfrm>
            <a:off x="241607" y="5279510"/>
            <a:ext cx="8968296" cy="369332"/>
          </a:xfrm>
          <a:prstGeom prst="rect">
            <a:avLst/>
          </a:prstGeom>
          <a:noFill/>
        </p:spPr>
        <p:txBody>
          <a:bodyPr wrap="square" rtlCol="0">
            <a:spAutoFit/>
          </a:bodyPr>
          <a:lstStyle/>
          <a:p>
            <a:r>
              <a:rPr lang="en-GB" dirty="0"/>
              <a:t>K</a:t>
            </a:r>
            <a:r>
              <a:rPr lang="en-IT" dirty="0"/>
              <a:t>-grid 1 c – 3 v: something went wrong in the calculation. I am redoing it</a:t>
            </a:r>
          </a:p>
        </p:txBody>
      </p:sp>
    </p:spTree>
    <p:extLst>
      <p:ext uri="{BB962C8B-B14F-4D97-AF65-F5344CB8AC3E}">
        <p14:creationId xmlns:p14="http://schemas.microsoft.com/office/powerpoint/2010/main" val="815294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685144"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plot</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tbwannier</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graph of a graph&#10;&#10;Description automatically generated with medium confidence">
            <a:extLst>
              <a:ext uri="{FF2B5EF4-FFF2-40B4-BE49-F238E27FC236}">
                <a16:creationId xmlns:a16="http://schemas.microsoft.com/office/drawing/2014/main" id="{52CCCAA8-7654-C995-0CBB-E840D97EAFBB}"/>
              </a:ext>
            </a:extLst>
          </p:cNvPr>
          <p:cNvPicPr>
            <a:picLocks noChangeAspect="1"/>
          </p:cNvPicPr>
          <p:nvPr/>
        </p:nvPicPr>
        <p:blipFill rotWithShape="1">
          <a:blip r:embed="rId4"/>
          <a:srcRect t="49881" r="50768" b="1"/>
          <a:stretch/>
        </p:blipFill>
        <p:spPr>
          <a:xfrm>
            <a:off x="48032" y="1203254"/>
            <a:ext cx="3956954" cy="1551205"/>
          </a:xfrm>
          <a:prstGeom prst="rect">
            <a:avLst/>
          </a:prstGeom>
        </p:spPr>
      </p:pic>
      <p:sp>
        <p:nvSpPr>
          <p:cNvPr id="9" name="TextBox 8">
            <a:extLst>
              <a:ext uri="{FF2B5EF4-FFF2-40B4-BE49-F238E27FC236}">
                <a16:creationId xmlns:a16="http://schemas.microsoft.com/office/drawing/2014/main" id="{13D5678E-8980-054A-1570-617395C449EE}"/>
              </a:ext>
            </a:extLst>
          </p:cNvPr>
          <p:cNvSpPr txBox="1"/>
          <p:nvPr/>
        </p:nvSpPr>
        <p:spPr>
          <a:xfrm>
            <a:off x="241607" y="5279510"/>
            <a:ext cx="8968296" cy="369332"/>
          </a:xfrm>
          <a:prstGeom prst="rect">
            <a:avLst/>
          </a:prstGeom>
          <a:noFill/>
        </p:spPr>
        <p:txBody>
          <a:bodyPr wrap="square" rtlCol="0">
            <a:spAutoFit/>
          </a:bodyPr>
          <a:lstStyle/>
          <a:p>
            <a:r>
              <a:rPr lang="en-GB" dirty="0"/>
              <a:t>K</a:t>
            </a:r>
            <a:r>
              <a:rPr lang="en-IT" dirty="0"/>
              <a:t>-grid 1 c – 3 v: something went wrong in the calculation. I am redoing it</a:t>
            </a:r>
          </a:p>
        </p:txBody>
      </p:sp>
      <p:pic>
        <p:nvPicPr>
          <p:cNvPr id="11" name="Picture 10">
            <a:extLst>
              <a:ext uri="{FF2B5EF4-FFF2-40B4-BE49-F238E27FC236}">
                <a16:creationId xmlns:a16="http://schemas.microsoft.com/office/drawing/2014/main" id="{D583BA04-EBD4-C6C2-E59D-1F908BEF9DCF}"/>
              </a:ext>
            </a:extLst>
          </p:cNvPr>
          <p:cNvPicPr>
            <a:picLocks noChangeAspect="1"/>
          </p:cNvPicPr>
          <p:nvPr/>
        </p:nvPicPr>
        <p:blipFill>
          <a:blip r:embed="rId5"/>
          <a:stretch>
            <a:fillRect/>
          </a:stretch>
        </p:blipFill>
        <p:spPr>
          <a:xfrm>
            <a:off x="4223359" y="1203254"/>
            <a:ext cx="4438615" cy="2767315"/>
          </a:xfrm>
          <a:prstGeom prst="rect">
            <a:avLst/>
          </a:prstGeom>
        </p:spPr>
      </p:pic>
      <p:sp>
        <p:nvSpPr>
          <p:cNvPr id="7" name="TextBox 6">
            <a:extLst>
              <a:ext uri="{FF2B5EF4-FFF2-40B4-BE49-F238E27FC236}">
                <a16:creationId xmlns:a16="http://schemas.microsoft.com/office/drawing/2014/main" id="{BE407B53-79B9-A875-EA62-313B21D2D88C}"/>
              </a:ext>
            </a:extLst>
          </p:cNvPr>
          <p:cNvSpPr txBox="1"/>
          <p:nvPr/>
        </p:nvSpPr>
        <p:spPr>
          <a:xfrm>
            <a:off x="6967555" y="1278288"/>
            <a:ext cx="1721708" cy="369332"/>
          </a:xfrm>
          <a:prstGeom prst="rect">
            <a:avLst/>
          </a:prstGeom>
          <a:noFill/>
        </p:spPr>
        <p:txBody>
          <a:bodyPr wrap="square" rtlCol="0">
            <a:spAutoFit/>
          </a:bodyPr>
          <a:lstStyle/>
          <a:p>
            <a:r>
              <a:rPr lang="en-GB" dirty="0"/>
              <a:t>K</a:t>
            </a:r>
            <a:r>
              <a:rPr lang="en-IT" dirty="0"/>
              <a:t>-grid 1 c – 1 v</a:t>
            </a:r>
          </a:p>
        </p:txBody>
      </p:sp>
      <p:sp>
        <p:nvSpPr>
          <p:cNvPr id="2" name="TextBox 1">
            <a:extLst>
              <a:ext uri="{FF2B5EF4-FFF2-40B4-BE49-F238E27FC236}">
                <a16:creationId xmlns:a16="http://schemas.microsoft.com/office/drawing/2014/main" id="{E83F56AA-1FFE-3FA9-CA08-0459A1243723}"/>
              </a:ext>
            </a:extLst>
          </p:cNvPr>
          <p:cNvSpPr txBox="1"/>
          <p:nvPr/>
        </p:nvSpPr>
        <p:spPr>
          <a:xfrm>
            <a:off x="2346459" y="1206686"/>
            <a:ext cx="1721708" cy="369332"/>
          </a:xfrm>
          <a:prstGeom prst="rect">
            <a:avLst/>
          </a:prstGeom>
          <a:noFill/>
        </p:spPr>
        <p:txBody>
          <a:bodyPr wrap="square" rtlCol="0">
            <a:spAutoFit/>
          </a:bodyPr>
          <a:lstStyle/>
          <a:p>
            <a:r>
              <a:rPr lang="en-GB" dirty="0"/>
              <a:t>K</a:t>
            </a:r>
            <a:r>
              <a:rPr lang="en-IT" dirty="0"/>
              <a:t>-grid 1 c – 1 v</a:t>
            </a:r>
          </a:p>
        </p:txBody>
      </p:sp>
    </p:spTree>
    <p:extLst>
      <p:ext uri="{BB962C8B-B14F-4D97-AF65-F5344CB8AC3E}">
        <p14:creationId xmlns:p14="http://schemas.microsoft.com/office/powerpoint/2010/main" val="240796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1" cy="6858000"/>
            <a:chOff x="0" y="0"/>
            <a:chExt cx="9144001"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CE43002-1734-6348-AA68-03E1C0407DA8}"/>
                </a:ext>
              </a:extLst>
            </p:cNvPr>
            <p:cNvSpPr/>
            <p:nvPr/>
          </p:nvSpPr>
          <p:spPr>
            <a:xfrm>
              <a:off x="1" y="235701"/>
              <a:ext cx="9144000" cy="5270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Test Yambo : LiF </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859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12192000" cy="764704"/>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EB7EAC4-04DA-708E-13FE-959DF5A524B6}"/>
              </a:ext>
            </a:extLst>
          </p:cNvPr>
          <p:cNvSpPr/>
          <p:nvPr/>
        </p:nvSpPr>
        <p:spPr>
          <a:xfrm>
            <a:off x="68737" y="1193219"/>
            <a:ext cx="11863068" cy="1248162"/>
          </a:xfrm>
          <a:prstGeom prst="rect">
            <a:avLst/>
          </a:prstGeom>
        </p:spPr>
        <p:txBody>
          <a:bodyPr wrap="square">
            <a:spAutoFit/>
          </a:bodyPr>
          <a:lstStyle/>
          <a:p>
            <a:pPr marL="342900" indent="-342900">
              <a:lnSpc>
                <a:spcPct val="120000"/>
              </a:lnSpc>
              <a:buFont typeface="+mj-lt"/>
              <a:buAutoNum type="arabicPeriod"/>
              <a:defRPr/>
            </a:pPr>
            <a:r>
              <a:rPr lang="es-ES" sz="1600" dirty="0">
                <a:solidFill>
                  <a:prstClr val="black"/>
                </a:solidFill>
                <a:latin typeface="Eurostile" panose="020B0504020202050204" pitchFamily="34" charset="77"/>
                <a:cs typeface="Arial" panose="020B0604020202020204" pitchFamily="34" charset="0"/>
              </a:rPr>
              <a:t>QE </a:t>
            </a:r>
            <a:r>
              <a:rPr lang="es-ES" sz="1600" dirty="0" err="1">
                <a:solidFill>
                  <a:prstClr val="black"/>
                </a:solidFill>
                <a:latin typeface="Eurostile" panose="020B0504020202050204" pitchFamily="34" charset="77"/>
                <a:cs typeface="Arial" panose="020B0604020202020204" pitchFamily="34" charset="0"/>
              </a:rPr>
              <a:t>recognize</a:t>
            </a:r>
            <a:r>
              <a:rPr lang="es-ES" sz="1600" dirty="0">
                <a:solidFill>
                  <a:prstClr val="black"/>
                </a:solidFill>
                <a:latin typeface="Eurostile" panose="020B0504020202050204" pitchFamily="34" charset="77"/>
                <a:cs typeface="Arial" panose="020B0604020202020204" pitchFamily="34" charset="0"/>
              </a:rPr>
              <a:t> 48 </a:t>
            </a:r>
            <a:r>
              <a:rPr lang="es-ES" sz="1600" dirty="0" err="1">
                <a:solidFill>
                  <a:prstClr val="black"/>
                </a:solidFill>
                <a:latin typeface="Eurostile" panose="020B0504020202050204" pitchFamily="34" charset="77"/>
                <a:cs typeface="Arial" panose="020B0604020202020204" pitchFamily="34" charset="0"/>
              </a:rPr>
              <a:t>symmetries</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point</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group</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O_h</a:t>
            </a:r>
            <a:r>
              <a:rPr lang="es-ES" sz="1600" dirty="0">
                <a:solidFill>
                  <a:prstClr val="black"/>
                </a:solidFill>
                <a:latin typeface="Eurostile" panose="020B0504020202050204" pitchFamily="34" charset="77"/>
                <a:cs typeface="Arial" panose="020B0604020202020204" pitchFamily="34" charset="0"/>
              </a:rPr>
              <a:t> (m-3m) </a:t>
            </a:r>
            <a:r>
              <a:rPr lang="es-ES" sz="1600" dirty="0" err="1">
                <a:solidFill>
                  <a:prstClr val="black"/>
                </a:solidFill>
                <a:latin typeface="Eurostile" panose="020B0504020202050204" pitchFamily="34" charset="77"/>
                <a:cs typeface="Arial" panose="020B0604020202020204" pitchFamily="34" charset="0"/>
              </a:rPr>
              <a:t>both</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with</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shifted</a:t>
            </a:r>
            <a:r>
              <a:rPr lang="es-ES" sz="1600" dirty="0">
                <a:solidFill>
                  <a:prstClr val="black"/>
                </a:solidFill>
                <a:latin typeface="Eurostile" panose="020B0504020202050204" pitchFamily="34" charset="77"/>
                <a:cs typeface="Arial" panose="020B0604020202020204" pitchFamily="34" charset="0"/>
              </a:rPr>
              <a:t> and </a:t>
            </a:r>
            <a:r>
              <a:rPr lang="es-ES" sz="1600" dirty="0" err="1">
                <a:solidFill>
                  <a:prstClr val="black"/>
                </a:solidFill>
                <a:latin typeface="Eurostile" panose="020B0504020202050204" pitchFamily="34" charset="77"/>
                <a:cs typeface="Arial" panose="020B0604020202020204" pitchFamily="34" charset="0"/>
              </a:rPr>
              <a:t>unshifted-grid</a:t>
            </a:r>
            <a:r>
              <a:rPr lang="es-ES" sz="1600" dirty="0">
                <a:solidFill>
                  <a:prstClr val="black"/>
                </a:solidFill>
                <a:latin typeface="Eurostile" panose="020B0504020202050204" pitchFamily="34" charset="77"/>
                <a:cs typeface="Arial" panose="020B0604020202020204" pitchFamily="34" charset="0"/>
              </a:rPr>
              <a:t>.</a:t>
            </a:r>
          </a:p>
          <a:p>
            <a:pPr marL="342900" indent="-342900">
              <a:lnSpc>
                <a:spcPct val="120000"/>
              </a:lnSpc>
              <a:buFont typeface="+mj-lt"/>
              <a:buAutoNum type="arabicPeriod"/>
              <a:defRPr/>
            </a:pPr>
            <a:r>
              <a:rPr lang="es-ES" sz="1600" dirty="0" err="1">
                <a:solidFill>
                  <a:prstClr val="black"/>
                </a:solidFill>
                <a:latin typeface="Eurostile" panose="020B0504020202050204" pitchFamily="34" charset="77"/>
                <a:cs typeface="Arial" panose="020B0604020202020204" pitchFamily="34" charset="0"/>
              </a:rPr>
              <a:t>Unshifted-grid</a:t>
            </a:r>
            <a:r>
              <a:rPr lang="es-ES" sz="1600" dirty="0">
                <a:solidFill>
                  <a:prstClr val="black"/>
                </a:solidFill>
                <a:latin typeface="Eurostile" panose="020B0504020202050204" pitchFamily="34" charset="77"/>
                <a:cs typeface="Arial" panose="020B0604020202020204" pitchFamily="34" charset="0"/>
              </a:rPr>
              <a:t> </a:t>
            </a:r>
            <a:r>
              <a:rPr lang="es-ES" sz="1600" dirty="0">
                <a:solidFill>
                  <a:prstClr val="black"/>
                </a:solidFill>
                <a:latin typeface="Eurostile" panose="020B0504020202050204" pitchFamily="34" charset="77"/>
                <a:cs typeface="Arial" panose="020B0604020202020204" pitchFamily="34" charset="0"/>
                <a:sym typeface="Wingdings" pitchFamily="2" charset="2"/>
              </a:rPr>
              <a:t> 8 k-</a:t>
            </a:r>
            <a:r>
              <a:rPr lang="es-ES" sz="1600" dirty="0" err="1">
                <a:solidFill>
                  <a:prstClr val="black"/>
                </a:solidFill>
                <a:latin typeface="Eurostile" panose="020B0504020202050204" pitchFamily="34" charset="77"/>
                <a:cs typeface="Arial" panose="020B0604020202020204" pitchFamily="34" charset="0"/>
                <a:sym typeface="Wingdings" pitchFamily="2" charset="2"/>
              </a:rPr>
              <a:t>points</a:t>
            </a:r>
            <a:r>
              <a:rPr lang="es-ES" sz="1600" dirty="0">
                <a:solidFill>
                  <a:prstClr val="black"/>
                </a:solidFill>
                <a:latin typeface="Eurostile" panose="020B0504020202050204" pitchFamily="34" charset="77"/>
                <a:cs typeface="Arial" panose="020B0604020202020204" pitchFamily="34" charset="0"/>
                <a:sym typeface="Wingdings" pitchFamily="2" charset="2"/>
              </a:rPr>
              <a:t> in </a:t>
            </a:r>
            <a:r>
              <a:rPr lang="es-ES" sz="1600" dirty="0" err="1">
                <a:solidFill>
                  <a:prstClr val="black"/>
                </a:solidFill>
                <a:latin typeface="Eurostile" panose="020B0504020202050204" pitchFamily="34" charset="77"/>
                <a:cs typeface="Arial" panose="020B0604020202020204" pitchFamily="34" charset="0"/>
                <a:sym typeface="Wingdings" pitchFamily="2" charset="2"/>
              </a:rPr>
              <a:t>nscf</a:t>
            </a:r>
            <a:r>
              <a:rPr lang="es-ES" sz="1600" dirty="0">
                <a:solidFill>
                  <a:prstClr val="black"/>
                </a:solidFill>
                <a:latin typeface="Eurostile" panose="020B0504020202050204" pitchFamily="34" charset="77"/>
                <a:cs typeface="Arial" panose="020B0604020202020204" pitchFamily="34" charset="0"/>
                <a:sym typeface="Wingdings" pitchFamily="2" charset="2"/>
              </a:rPr>
              <a:t>. (4 4 4 0 0 0)</a:t>
            </a:r>
          </a:p>
          <a:p>
            <a:pPr marL="342900" indent="-342900">
              <a:lnSpc>
                <a:spcPct val="120000"/>
              </a:lnSpc>
              <a:buFont typeface="+mj-lt"/>
              <a:buAutoNum type="arabicPeriod"/>
              <a:defRPr/>
            </a:pPr>
            <a:r>
              <a:rPr lang="es-ES" sz="1600" dirty="0" err="1">
                <a:solidFill>
                  <a:prstClr val="black"/>
                </a:solidFill>
                <a:latin typeface="Eurostile" panose="020B0504020202050204" pitchFamily="34" charset="77"/>
                <a:cs typeface="Arial" panose="020B0604020202020204" pitchFamily="34" charset="0"/>
                <a:sym typeface="Wingdings" pitchFamily="2" charset="2"/>
              </a:rPr>
              <a:t>Shifted-grid</a:t>
            </a:r>
            <a:r>
              <a:rPr lang="es-ES" sz="1600" dirty="0">
                <a:solidFill>
                  <a:prstClr val="black"/>
                </a:solidFill>
                <a:latin typeface="Eurostile" panose="020B0504020202050204" pitchFamily="34" charset="77"/>
                <a:cs typeface="Arial" panose="020B0604020202020204" pitchFamily="34" charset="0"/>
                <a:sym typeface="Wingdings" pitchFamily="2" charset="2"/>
              </a:rPr>
              <a:t>  10 k-</a:t>
            </a:r>
            <a:r>
              <a:rPr lang="es-ES" sz="1600" dirty="0" err="1">
                <a:solidFill>
                  <a:prstClr val="black"/>
                </a:solidFill>
                <a:latin typeface="Eurostile" panose="020B0504020202050204" pitchFamily="34" charset="77"/>
                <a:cs typeface="Arial" panose="020B0604020202020204" pitchFamily="34" charset="0"/>
                <a:sym typeface="Wingdings" pitchFamily="2" charset="2"/>
              </a:rPr>
              <a:t>points</a:t>
            </a:r>
            <a:r>
              <a:rPr lang="es-ES" sz="1600" dirty="0">
                <a:solidFill>
                  <a:prstClr val="black"/>
                </a:solidFill>
                <a:latin typeface="Eurostile" panose="020B0504020202050204" pitchFamily="34" charset="77"/>
                <a:cs typeface="Arial" panose="020B0604020202020204" pitchFamily="34" charset="0"/>
                <a:sym typeface="Wingdings" pitchFamily="2" charset="2"/>
              </a:rPr>
              <a:t> (4 4 4 1 1 1)</a:t>
            </a:r>
            <a:endParaRPr lang="es-ES" sz="1600" dirty="0">
              <a:solidFill>
                <a:prstClr val="black"/>
              </a:solidFill>
              <a:latin typeface="Eurostile" panose="020B0504020202050204" pitchFamily="34" charset="77"/>
              <a:cs typeface="Arial" panose="020B0604020202020204" pitchFamily="34" charset="0"/>
            </a:endParaRPr>
          </a:p>
          <a:p>
            <a:pPr marL="342900" indent="-342900">
              <a:lnSpc>
                <a:spcPct val="120000"/>
              </a:lnSpc>
              <a:buFont typeface="+mj-lt"/>
              <a:buAutoNum type="arabicPeriod"/>
              <a:defRPr/>
            </a:pPr>
            <a:endParaRPr kumimoji="0" lang="es-ES" sz="16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sp>
        <p:nvSpPr>
          <p:cNvPr id="5" name="Rectangle 4">
            <a:extLst>
              <a:ext uri="{FF2B5EF4-FFF2-40B4-BE49-F238E27FC236}">
                <a16:creationId xmlns:a16="http://schemas.microsoft.com/office/drawing/2014/main" id="{91CA08F0-9E56-D005-94F8-11B5C62DCF52}"/>
              </a:ext>
            </a:extLst>
          </p:cNvPr>
          <p:cNvSpPr/>
          <p:nvPr/>
        </p:nvSpPr>
        <p:spPr>
          <a:xfrm>
            <a:off x="68737" y="764704"/>
            <a:ext cx="3637534" cy="428515"/>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DFT : </a:t>
            </a:r>
            <a:r>
              <a:rPr kumimoji="0" lang="es-ES" sz="20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Symmetries</a:t>
            </a:r>
            <a:r>
              <a:rPr kumimoji="0" lang="es-ES" sz="20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ground</a:t>
            </a:r>
            <a:r>
              <a:rPr kumimoji="0" lang="es-ES" sz="20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state</a:t>
            </a:r>
            <a:endParaRPr kumimoji="0" lang="es-ES" sz="20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sp>
        <p:nvSpPr>
          <p:cNvPr id="8" name="TextBox 7">
            <a:extLst>
              <a:ext uri="{FF2B5EF4-FFF2-40B4-BE49-F238E27FC236}">
                <a16:creationId xmlns:a16="http://schemas.microsoft.com/office/drawing/2014/main" id="{46E6B846-AC54-7402-0043-A89E66914AC1}"/>
              </a:ext>
            </a:extLst>
          </p:cNvPr>
          <p:cNvSpPr txBox="1"/>
          <p:nvPr/>
        </p:nvSpPr>
        <p:spPr>
          <a:xfrm>
            <a:off x="123084" y="40352"/>
            <a:ext cx="6330174" cy="63023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General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comments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sp>
        <p:nvSpPr>
          <p:cNvPr id="10" name="Rectangle 9">
            <a:extLst>
              <a:ext uri="{FF2B5EF4-FFF2-40B4-BE49-F238E27FC236}">
                <a16:creationId xmlns:a16="http://schemas.microsoft.com/office/drawing/2014/main" id="{A456B8DE-97D5-DCE1-E6C4-C7F589D953A8}"/>
              </a:ext>
            </a:extLst>
          </p:cNvPr>
          <p:cNvSpPr/>
          <p:nvPr/>
        </p:nvSpPr>
        <p:spPr>
          <a:xfrm>
            <a:off x="68737" y="2199559"/>
            <a:ext cx="9802684" cy="808876"/>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2000" b="1" dirty="0">
                <a:solidFill>
                  <a:prstClr val="black"/>
                </a:solidFill>
                <a:latin typeface="Eurostile" panose="020B0504020202050204" pitchFamily="34" charset="77"/>
                <a:cs typeface="Arial" panose="020B0604020202020204" pitchFamily="34" charset="0"/>
              </a:rPr>
              <a:t>Yambo </a:t>
            </a:r>
            <a:r>
              <a:rPr lang="es-ES" sz="2000" b="1" dirty="0" err="1">
                <a:solidFill>
                  <a:prstClr val="black"/>
                </a:solidFill>
                <a:latin typeface="Eurostile" panose="020B0504020202050204" pitchFamily="34" charset="77"/>
                <a:cs typeface="Arial" panose="020B0604020202020204" pitchFamily="34" charset="0"/>
              </a:rPr>
              <a:t>branches</a:t>
            </a:r>
            <a:r>
              <a:rPr lang="es-ES" sz="2000" b="1" dirty="0">
                <a:solidFill>
                  <a:prstClr val="black"/>
                </a:solidFill>
                <a:latin typeface="Eurostile" panose="020B0504020202050204" pitchFamily="34" charset="77"/>
                <a:cs typeface="Arial" panose="020B0604020202020204" pitchFamily="34" charset="0"/>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I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tested</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that</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I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get</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same</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results</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with</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yambo 5.1 and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my</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Branch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fixes-photoluminescence</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p>
        </p:txBody>
      </p:sp>
    </p:spTree>
    <p:extLst>
      <p:ext uri="{BB962C8B-B14F-4D97-AF65-F5344CB8AC3E}">
        <p14:creationId xmlns:p14="http://schemas.microsoft.com/office/powerpoint/2010/main" val="2232318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04489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lang="es-ES" sz="3200" b="1" dirty="0">
                  <a:solidFill>
                    <a:prstClr val="black"/>
                  </a:solidFill>
                  <a:latin typeface="Eurostile" panose="020B0504020202050204" pitchFamily="34" charset="77"/>
                  <a:cs typeface="Arial" panose="020B0604020202020204" pitchFamily="34" charset="0"/>
                </a:rPr>
                <a:t>: Reproduce Tutorial </a:t>
              </a:r>
              <a:r>
                <a:rPr lang="es-ES" sz="3200" b="1" dirty="0" err="1">
                  <a:solidFill>
                    <a:prstClr val="black"/>
                  </a:solidFill>
                  <a:latin typeface="Eurostile" panose="020B0504020202050204" pitchFamily="34" charset="77"/>
                  <a:cs typeface="Arial" panose="020B0604020202020204" pitchFamily="34" charset="0"/>
                </a:rPr>
                <a:t>plots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3C503A0-0D30-2B80-C775-A22DC51F37AB}"/>
              </a:ext>
            </a:extLst>
          </p:cNvPr>
          <p:cNvPicPr>
            <a:picLocks noChangeAspect="1"/>
          </p:cNvPicPr>
          <p:nvPr/>
        </p:nvPicPr>
        <p:blipFill>
          <a:blip r:embed="rId4"/>
          <a:stretch>
            <a:fillRect/>
          </a:stretch>
        </p:blipFill>
        <p:spPr>
          <a:xfrm>
            <a:off x="0" y="1336526"/>
            <a:ext cx="5384800" cy="3632200"/>
          </a:xfrm>
          <a:prstGeom prst="rect">
            <a:avLst/>
          </a:prstGeom>
        </p:spPr>
      </p:pic>
      <p:sp>
        <p:nvSpPr>
          <p:cNvPr id="9" name="TextBox 8">
            <a:extLst>
              <a:ext uri="{FF2B5EF4-FFF2-40B4-BE49-F238E27FC236}">
                <a16:creationId xmlns:a16="http://schemas.microsoft.com/office/drawing/2014/main" id="{0EECEE9B-61B6-D53F-F2DB-A0C7C1E3C038}"/>
              </a:ext>
            </a:extLst>
          </p:cNvPr>
          <p:cNvSpPr txBox="1"/>
          <p:nvPr/>
        </p:nvSpPr>
        <p:spPr>
          <a:xfrm>
            <a:off x="490654" y="834399"/>
            <a:ext cx="3583258" cy="369332"/>
          </a:xfrm>
          <a:prstGeom prst="rect">
            <a:avLst/>
          </a:prstGeom>
          <a:noFill/>
        </p:spPr>
        <p:txBody>
          <a:bodyPr wrap="square" rtlCol="0">
            <a:spAutoFit/>
          </a:bodyPr>
          <a:lstStyle/>
          <a:p>
            <a:r>
              <a:rPr lang="en-IT" dirty="0"/>
              <a:t>RR test follow yambo tutorials</a:t>
            </a:r>
          </a:p>
        </p:txBody>
      </p:sp>
      <p:pic>
        <p:nvPicPr>
          <p:cNvPr id="10" name="Picture 9">
            <a:extLst>
              <a:ext uri="{FF2B5EF4-FFF2-40B4-BE49-F238E27FC236}">
                <a16:creationId xmlns:a16="http://schemas.microsoft.com/office/drawing/2014/main" id="{A9E7597F-C454-E284-FC57-8BD5AB037909}"/>
              </a:ext>
            </a:extLst>
          </p:cNvPr>
          <p:cNvPicPr>
            <a:picLocks noChangeAspect="1"/>
          </p:cNvPicPr>
          <p:nvPr/>
        </p:nvPicPr>
        <p:blipFill>
          <a:blip r:embed="rId5"/>
          <a:stretch>
            <a:fillRect/>
          </a:stretch>
        </p:blipFill>
        <p:spPr>
          <a:xfrm>
            <a:off x="5553307" y="1336524"/>
            <a:ext cx="3010830" cy="2258122"/>
          </a:xfrm>
          <a:prstGeom prst="rect">
            <a:avLst/>
          </a:prstGeom>
        </p:spPr>
      </p:pic>
      <p:sp>
        <p:nvSpPr>
          <p:cNvPr id="11" name="TextBox 10">
            <a:extLst>
              <a:ext uri="{FF2B5EF4-FFF2-40B4-BE49-F238E27FC236}">
                <a16:creationId xmlns:a16="http://schemas.microsoft.com/office/drawing/2014/main" id="{C7CFB78F-AEBB-EC84-0912-86F4C5C599DA}"/>
              </a:ext>
            </a:extLst>
          </p:cNvPr>
          <p:cNvSpPr txBox="1"/>
          <p:nvPr/>
        </p:nvSpPr>
        <p:spPr>
          <a:xfrm>
            <a:off x="7058722" y="865948"/>
            <a:ext cx="3583258" cy="369332"/>
          </a:xfrm>
          <a:prstGeom prst="rect">
            <a:avLst/>
          </a:prstGeom>
          <a:noFill/>
        </p:spPr>
        <p:txBody>
          <a:bodyPr wrap="square" rtlCol="0">
            <a:spAutoFit/>
          </a:bodyPr>
          <a:lstStyle/>
          <a:p>
            <a:r>
              <a:rPr lang="en-IT" dirty="0"/>
              <a:t>Yambo-wiki</a:t>
            </a:r>
          </a:p>
        </p:txBody>
      </p:sp>
      <p:sp>
        <p:nvSpPr>
          <p:cNvPr id="12" name="TextBox 11">
            <a:extLst>
              <a:ext uri="{FF2B5EF4-FFF2-40B4-BE49-F238E27FC236}">
                <a16:creationId xmlns:a16="http://schemas.microsoft.com/office/drawing/2014/main" id="{9BB2ED54-F17A-0583-9CD4-C125A5653FAE}"/>
              </a:ext>
            </a:extLst>
          </p:cNvPr>
          <p:cNvSpPr txBox="1"/>
          <p:nvPr/>
        </p:nvSpPr>
        <p:spPr>
          <a:xfrm>
            <a:off x="120776" y="5355882"/>
            <a:ext cx="11948140" cy="646331"/>
          </a:xfrm>
          <a:prstGeom prst="rect">
            <a:avLst/>
          </a:prstGeom>
          <a:noFill/>
        </p:spPr>
        <p:txBody>
          <a:bodyPr wrap="square" rtlCol="0">
            <a:spAutoFit/>
          </a:bodyPr>
          <a:lstStyle/>
          <a:p>
            <a:r>
              <a:rPr lang="en-IT" b="1" dirty="0"/>
              <a:t>Problem : </a:t>
            </a:r>
            <a:r>
              <a:rPr lang="en-IT" dirty="0"/>
              <a:t>plots are not the same if I follow the wiki steps: I think there is some overwriting of databases when running steps 01-&gt;02-&gt;03 etc..</a:t>
            </a:r>
          </a:p>
        </p:txBody>
      </p:sp>
      <p:pic>
        <p:nvPicPr>
          <p:cNvPr id="14" name="Picture 13">
            <a:extLst>
              <a:ext uri="{FF2B5EF4-FFF2-40B4-BE49-F238E27FC236}">
                <a16:creationId xmlns:a16="http://schemas.microsoft.com/office/drawing/2014/main" id="{108687D9-C6AC-CC8F-0969-DEE4EC81E996}"/>
              </a:ext>
            </a:extLst>
          </p:cNvPr>
          <p:cNvPicPr>
            <a:picLocks noChangeAspect="1"/>
          </p:cNvPicPr>
          <p:nvPr/>
        </p:nvPicPr>
        <p:blipFill>
          <a:blip r:embed="rId6"/>
          <a:stretch>
            <a:fillRect/>
          </a:stretch>
        </p:blipFill>
        <p:spPr>
          <a:xfrm>
            <a:off x="8564137" y="1306740"/>
            <a:ext cx="3251200" cy="2438400"/>
          </a:xfrm>
          <a:prstGeom prst="rect">
            <a:avLst/>
          </a:prstGeom>
        </p:spPr>
      </p:pic>
    </p:spTree>
    <p:extLst>
      <p:ext uri="{BB962C8B-B14F-4D97-AF65-F5344CB8AC3E}">
        <p14:creationId xmlns:p14="http://schemas.microsoft.com/office/powerpoint/2010/main" val="138888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04489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lang="es-ES" sz="3200" b="1" dirty="0">
                  <a:solidFill>
                    <a:prstClr val="black"/>
                  </a:solidFill>
                  <a:latin typeface="Eurostile" panose="020B0504020202050204" pitchFamily="34" charset="77"/>
                  <a:cs typeface="Arial" panose="020B0604020202020204" pitchFamily="34" charset="0"/>
                </a:rPr>
                <a:t>: Reproduce Tutorial </a:t>
              </a:r>
              <a:r>
                <a:rPr lang="es-ES" sz="3200" b="1" dirty="0" err="1">
                  <a:solidFill>
                    <a:prstClr val="black"/>
                  </a:solidFill>
                  <a:latin typeface="Eurostile" panose="020B0504020202050204" pitchFamily="34" charset="77"/>
                  <a:cs typeface="Arial" panose="020B0604020202020204" pitchFamily="34" charset="0"/>
                </a:rPr>
                <a:t>plots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EECEE9B-61B6-D53F-F2DB-A0C7C1E3C038}"/>
              </a:ext>
            </a:extLst>
          </p:cNvPr>
          <p:cNvSpPr txBox="1"/>
          <p:nvPr/>
        </p:nvSpPr>
        <p:spPr>
          <a:xfrm>
            <a:off x="334537" y="851056"/>
            <a:ext cx="5672254" cy="369332"/>
          </a:xfrm>
          <a:prstGeom prst="rect">
            <a:avLst/>
          </a:prstGeom>
          <a:noFill/>
        </p:spPr>
        <p:txBody>
          <a:bodyPr wrap="square" rtlCol="0">
            <a:spAutoFit/>
          </a:bodyPr>
          <a:lstStyle/>
          <a:p>
            <a:r>
              <a:rPr lang="en-IT" dirty="0"/>
              <a:t>RR first run 06_BSE and then 02,03,04,07</a:t>
            </a:r>
          </a:p>
        </p:txBody>
      </p:sp>
      <p:pic>
        <p:nvPicPr>
          <p:cNvPr id="10" name="Picture 9">
            <a:extLst>
              <a:ext uri="{FF2B5EF4-FFF2-40B4-BE49-F238E27FC236}">
                <a16:creationId xmlns:a16="http://schemas.microsoft.com/office/drawing/2014/main" id="{A9E7597F-C454-E284-FC57-8BD5AB037909}"/>
              </a:ext>
            </a:extLst>
          </p:cNvPr>
          <p:cNvPicPr>
            <a:picLocks noChangeAspect="1"/>
          </p:cNvPicPr>
          <p:nvPr/>
        </p:nvPicPr>
        <p:blipFill>
          <a:blip r:embed="rId4"/>
          <a:stretch>
            <a:fillRect/>
          </a:stretch>
        </p:blipFill>
        <p:spPr>
          <a:xfrm>
            <a:off x="5553307" y="1336524"/>
            <a:ext cx="3010830" cy="2258122"/>
          </a:xfrm>
          <a:prstGeom prst="rect">
            <a:avLst/>
          </a:prstGeom>
        </p:spPr>
      </p:pic>
      <p:sp>
        <p:nvSpPr>
          <p:cNvPr id="11" name="TextBox 10">
            <a:extLst>
              <a:ext uri="{FF2B5EF4-FFF2-40B4-BE49-F238E27FC236}">
                <a16:creationId xmlns:a16="http://schemas.microsoft.com/office/drawing/2014/main" id="{C7CFB78F-AEBB-EC84-0912-86F4C5C599DA}"/>
              </a:ext>
            </a:extLst>
          </p:cNvPr>
          <p:cNvSpPr txBox="1"/>
          <p:nvPr/>
        </p:nvSpPr>
        <p:spPr>
          <a:xfrm>
            <a:off x="7058722" y="865948"/>
            <a:ext cx="3583258" cy="369332"/>
          </a:xfrm>
          <a:prstGeom prst="rect">
            <a:avLst/>
          </a:prstGeom>
          <a:noFill/>
        </p:spPr>
        <p:txBody>
          <a:bodyPr wrap="square" rtlCol="0">
            <a:spAutoFit/>
          </a:bodyPr>
          <a:lstStyle/>
          <a:p>
            <a:r>
              <a:rPr lang="en-IT" dirty="0"/>
              <a:t>Yambo-wiki</a:t>
            </a:r>
          </a:p>
        </p:txBody>
      </p:sp>
      <p:sp>
        <p:nvSpPr>
          <p:cNvPr id="12" name="TextBox 11">
            <a:extLst>
              <a:ext uri="{FF2B5EF4-FFF2-40B4-BE49-F238E27FC236}">
                <a16:creationId xmlns:a16="http://schemas.microsoft.com/office/drawing/2014/main" id="{9BB2ED54-F17A-0583-9CD4-C125A5653FAE}"/>
              </a:ext>
            </a:extLst>
          </p:cNvPr>
          <p:cNvSpPr txBox="1"/>
          <p:nvPr/>
        </p:nvSpPr>
        <p:spPr>
          <a:xfrm>
            <a:off x="120776" y="5355882"/>
            <a:ext cx="11948140" cy="369332"/>
          </a:xfrm>
          <a:prstGeom prst="rect">
            <a:avLst/>
          </a:prstGeom>
          <a:noFill/>
        </p:spPr>
        <p:txBody>
          <a:bodyPr wrap="square" rtlCol="0">
            <a:spAutoFit/>
          </a:bodyPr>
          <a:lstStyle/>
          <a:p>
            <a:r>
              <a:rPr lang="en-IT" b="1" dirty="0"/>
              <a:t>Problem solved: </a:t>
            </a:r>
            <a:r>
              <a:rPr lang="en-IT" dirty="0"/>
              <a:t>I am able to reproduce Yambo results. I don’t know why order matters.</a:t>
            </a:r>
          </a:p>
        </p:txBody>
      </p:sp>
      <p:pic>
        <p:nvPicPr>
          <p:cNvPr id="14" name="Picture 13">
            <a:extLst>
              <a:ext uri="{FF2B5EF4-FFF2-40B4-BE49-F238E27FC236}">
                <a16:creationId xmlns:a16="http://schemas.microsoft.com/office/drawing/2014/main" id="{108687D9-C6AC-CC8F-0969-DEE4EC81E996}"/>
              </a:ext>
            </a:extLst>
          </p:cNvPr>
          <p:cNvPicPr>
            <a:picLocks noChangeAspect="1"/>
          </p:cNvPicPr>
          <p:nvPr/>
        </p:nvPicPr>
        <p:blipFill>
          <a:blip r:embed="rId5"/>
          <a:stretch>
            <a:fillRect/>
          </a:stretch>
        </p:blipFill>
        <p:spPr>
          <a:xfrm>
            <a:off x="8564137" y="1306740"/>
            <a:ext cx="3251200" cy="2438400"/>
          </a:xfrm>
          <a:prstGeom prst="rect">
            <a:avLst/>
          </a:prstGeom>
        </p:spPr>
      </p:pic>
      <p:pic>
        <p:nvPicPr>
          <p:cNvPr id="3" name="Picture 2">
            <a:extLst>
              <a:ext uri="{FF2B5EF4-FFF2-40B4-BE49-F238E27FC236}">
                <a16:creationId xmlns:a16="http://schemas.microsoft.com/office/drawing/2014/main" id="{80831293-3D76-4E18-EB15-DABAFDBD273B}"/>
              </a:ext>
            </a:extLst>
          </p:cNvPr>
          <p:cNvPicPr>
            <a:picLocks noChangeAspect="1"/>
          </p:cNvPicPr>
          <p:nvPr/>
        </p:nvPicPr>
        <p:blipFill>
          <a:blip r:embed="rId6"/>
          <a:stretch>
            <a:fillRect/>
          </a:stretch>
        </p:blipFill>
        <p:spPr>
          <a:xfrm>
            <a:off x="376663" y="1319363"/>
            <a:ext cx="4990791" cy="3366430"/>
          </a:xfrm>
          <a:prstGeom prst="rect">
            <a:avLst/>
          </a:prstGeom>
        </p:spPr>
      </p:pic>
    </p:spTree>
    <p:extLst>
      <p:ext uri="{BB962C8B-B14F-4D97-AF65-F5344CB8AC3E}">
        <p14:creationId xmlns:p14="http://schemas.microsoft.com/office/powerpoint/2010/main" val="1440245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04489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lang="es-ES" sz="3200" b="1" dirty="0">
                  <a:solidFill>
                    <a:prstClr val="black"/>
                  </a:solidFill>
                  <a:latin typeface="Eurostile" panose="020B0504020202050204" pitchFamily="34" charset="77"/>
                  <a:cs typeface="Arial" panose="020B0604020202020204" pitchFamily="34" charset="0"/>
                </a:rPr>
                <a:t>: Reproduce Tutorial </a:t>
              </a:r>
              <a:r>
                <a:rPr lang="es-ES" sz="3200" b="1" dirty="0" err="1">
                  <a:solidFill>
                    <a:prstClr val="black"/>
                  </a:solidFill>
                  <a:latin typeface="Eurostile" panose="020B0504020202050204" pitchFamily="34" charset="77"/>
                  <a:cs typeface="Arial" panose="020B0604020202020204" pitchFamily="34" charset="0"/>
                </a:rPr>
                <a:t>plots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EECEE9B-61B6-D53F-F2DB-A0C7C1E3C038}"/>
              </a:ext>
            </a:extLst>
          </p:cNvPr>
          <p:cNvSpPr txBox="1"/>
          <p:nvPr/>
        </p:nvSpPr>
        <p:spPr>
          <a:xfrm>
            <a:off x="490654" y="834399"/>
            <a:ext cx="3583258" cy="369332"/>
          </a:xfrm>
          <a:prstGeom prst="rect">
            <a:avLst/>
          </a:prstGeom>
          <a:noFill/>
        </p:spPr>
        <p:txBody>
          <a:bodyPr wrap="square" rtlCol="0">
            <a:spAutoFit/>
          </a:bodyPr>
          <a:lstStyle/>
          <a:p>
            <a:r>
              <a:rPr lang="en-IT" dirty="0"/>
              <a:t>RR test run only 05_W and 06_BSE</a:t>
            </a:r>
          </a:p>
        </p:txBody>
      </p:sp>
      <p:pic>
        <p:nvPicPr>
          <p:cNvPr id="10" name="Picture 9">
            <a:extLst>
              <a:ext uri="{FF2B5EF4-FFF2-40B4-BE49-F238E27FC236}">
                <a16:creationId xmlns:a16="http://schemas.microsoft.com/office/drawing/2014/main" id="{A9E7597F-C454-E284-FC57-8BD5AB037909}"/>
              </a:ext>
            </a:extLst>
          </p:cNvPr>
          <p:cNvPicPr>
            <a:picLocks noChangeAspect="1"/>
          </p:cNvPicPr>
          <p:nvPr/>
        </p:nvPicPr>
        <p:blipFill>
          <a:blip r:embed="rId4"/>
          <a:stretch>
            <a:fillRect/>
          </a:stretch>
        </p:blipFill>
        <p:spPr>
          <a:xfrm>
            <a:off x="5553307" y="1336524"/>
            <a:ext cx="3010830" cy="2258122"/>
          </a:xfrm>
          <a:prstGeom prst="rect">
            <a:avLst/>
          </a:prstGeom>
        </p:spPr>
      </p:pic>
      <p:sp>
        <p:nvSpPr>
          <p:cNvPr id="11" name="TextBox 10">
            <a:extLst>
              <a:ext uri="{FF2B5EF4-FFF2-40B4-BE49-F238E27FC236}">
                <a16:creationId xmlns:a16="http://schemas.microsoft.com/office/drawing/2014/main" id="{C7CFB78F-AEBB-EC84-0912-86F4C5C599DA}"/>
              </a:ext>
            </a:extLst>
          </p:cNvPr>
          <p:cNvSpPr txBox="1"/>
          <p:nvPr/>
        </p:nvSpPr>
        <p:spPr>
          <a:xfrm>
            <a:off x="7058722" y="865948"/>
            <a:ext cx="3583258" cy="369332"/>
          </a:xfrm>
          <a:prstGeom prst="rect">
            <a:avLst/>
          </a:prstGeom>
          <a:noFill/>
        </p:spPr>
        <p:txBody>
          <a:bodyPr wrap="square" rtlCol="0">
            <a:spAutoFit/>
          </a:bodyPr>
          <a:lstStyle/>
          <a:p>
            <a:r>
              <a:rPr lang="en-IT" dirty="0"/>
              <a:t>Yambo-wiki</a:t>
            </a:r>
          </a:p>
        </p:txBody>
      </p:sp>
      <p:sp>
        <p:nvSpPr>
          <p:cNvPr id="12" name="TextBox 11">
            <a:extLst>
              <a:ext uri="{FF2B5EF4-FFF2-40B4-BE49-F238E27FC236}">
                <a16:creationId xmlns:a16="http://schemas.microsoft.com/office/drawing/2014/main" id="{9BB2ED54-F17A-0583-9CD4-C125A5653FAE}"/>
              </a:ext>
            </a:extLst>
          </p:cNvPr>
          <p:cNvSpPr txBox="1"/>
          <p:nvPr/>
        </p:nvSpPr>
        <p:spPr>
          <a:xfrm>
            <a:off x="121930" y="4875145"/>
            <a:ext cx="11948140" cy="1200329"/>
          </a:xfrm>
          <a:prstGeom prst="rect">
            <a:avLst/>
          </a:prstGeom>
          <a:noFill/>
        </p:spPr>
        <p:txBody>
          <a:bodyPr wrap="square" rtlCol="0">
            <a:spAutoFit/>
          </a:bodyPr>
          <a:lstStyle/>
          <a:p>
            <a:r>
              <a:rPr lang="en-IT" dirty="0"/>
              <a:t>Shifted-grid reproduce Yambo result</a:t>
            </a:r>
          </a:p>
          <a:p>
            <a:r>
              <a:rPr lang="en-IT" dirty="0"/>
              <a:t>UnShifted-grid is close to the Yambo result </a:t>
            </a:r>
            <a:r>
              <a:rPr lang="en-IT" dirty="0">
                <a:sym typeface="Wingdings" pitchFamily="2" charset="2"/>
              </a:rPr>
              <a:t> two grids are not equivalent both in number of k-points and Q-points</a:t>
            </a:r>
          </a:p>
          <a:p>
            <a:r>
              <a:rPr lang="en-GB" dirty="0">
                <a:sym typeface="Wingdings" pitchFamily="2" charset="2"/>
              </a:rPr>
              <a:t>S</a:t>
            </a:r>
            <a:r>
              <a:rPr lang="en-IT" dirty="0">
                <a:sym typeface="Wingdings" pitchFamily="2" charset="2"/>
              </a:rPr>
              <a:t>hifted-grid : 10 k-points and 19 Q-points</a:t>
            </a:r>
          </a:p>
          <a:p>
            <a:r>
              <a:rPr lang="en-IT" dirty="0">
                <a:sym typeface="Wingdings" pitchFamily="2" charset="2"/>
              </a:rPr>
              <a:t>Unshifted-grid : 8 k-points and 10 Q-points</a:t>
            </a:r>
            <a:endParaRPr lang="en-IT" dirty="0"/>
          </a:p>
        </p:txBody>
      </p:sp>
      <p:pic>
        <p:nvPicPr>
          <p:cNvPr id="14" name="Picture 13">
            <a:extLst>
              <a:ext uri="{FF2B5EF4-FFF2-40B4-BE49-F238E27FC236}">
                <a16:creationId xmlns:a16="http://schemas.microsoft.com/office/drawing/2014/main" id="{108687D9-C6AC-CC8F-0969-DEE4EC81E996}"/>
              </a:ext>
            </a:extLst>
          </p:cNvPr>
          <p:cNvPicPr>
            <a:picLocks noChangeAspect="1"/>
          </p:cNvPicPr>
          <p:nvPr/>
        </p:nvPicPr>
        <p:blipFill>
          <a:blip r:embed="rId5"/>
          <a:stretch>
            <a:fillRect/>
          </a:stretch>
        </p:blipFill>
        <p:spPr>
          <a:xfrm>
            <a:off x="8564137" y="1306740"/>
            <a:ext cx="3251200" cy="2438400"/>
          </a:xfrm>
          <a:prstGeom prst="rect">
            <a:avLst/>
          </a:prstGeom>
        </p:spPr>
      </p:pic>
      <p:pic>
        <p:nvPicPr>
          <p:cNvPr id="3" name="Picture 2">
            <a:extLst>
              <a:ext uri="{FF2B5EF4-FFF2-40B4-BE49-F238E27FC236}">
                <a16:creationId xmlns:a16="http://schemas.microsoft.com/office/drawing/2014/main" id="{35EC7F82-CE0C-C295-0060-2A31D3554325}"/>
              </a:ext>
            </a:extLst>
          </p:cNvPr>
          <p:cNvPicPr>
            <a:picLocks noChangeAspect="1"/>
          </p:cNvPicPr>
          <p:nvPr/>
        </p:nvPicPr>
        <p:blipFill>
          <a:blip r:embed="rId6"/>
          <a:stretch>
            <a:fillRect/>
          </a:stretch>
        </p:blipFill>
        <p:spPr>
          <a:xfrm>
            <a:off x="376663" y="1306740"/>
            <a:ext cx="4176288" cy="2817024"/>
          </a:xfrm>
          <a:prstGeom prst="rect">
            <a:avLst/>
          </a:prstGeom>
        </p:spPr>
      </p:pic>
    </p:spTree>
    <p:extLst>
      <p:ext uri="{BB962C8B-B14F-4D97-AF65-F5344CB8AC3E}">
        <p14:creationId xmlns:p14="http://schemas.microsoft.com/office/powerpoint/2010/main" val="29175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837556"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tb</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wannier</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F2B9CCC2-1F0F-C3CA-BB8D-E35D8A0B89B8}"/>
              </a:ext>
            </a:extLst>
          </p:cNvPr>
          <p:cNvCxnSpPr>
            <a:cxnSpLocks/>
            <a:stCxn id="19" idx="1"/>
            <a:endCxn id="10" idx="3"/>
          </p:cNvCxnSpPr>
          <p:nvPr/>
        </p:nvCxnSpPr>
        <p:spPr>
          <a:xfrm flipH="1">
            <a:off x="2441122" y="947267"/>
            <a:ext cx="353015" cy="243069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8637AC2-A78B-6DDF-3E48-930692143FF7}"/>
              </a:ext>
            </a:extLst>
          </p:cNvPr>
          <p:cNvGrpSpPr/>
          <p:nvPr/>
        </p:nvGrpSpPr>
        <p:grpSpPr>
          <a:xfrm>
            <a:off x="8906" y="764704"/>
            <a:ext cx="12183094" cy="6070662"/>
            <a:chOff x="8906" y="764704"/>
            <a:chExt cx="12183094" cy="6070662"/>
          </a:xfrm>
        </p:grpSpPr>
        <p:sp>
          <p:nvSpPr>
            <p:cNvPr id="4" name="Rectangle 3">
              <a:extLst>
                <a:ext uri="{FF2B5EF4-FFF2-40B4-BE49-F238E27FC236}">
                  <a16:creationId xmlns:a16="http://schemas.microsoft.com/office/drawing/2014/main" id="{6557D7F4-AE8E-19F9-4118-7271CCBF5A0A}"/>
                </a:ext>
              </a:extLst>
            </p:cNvPr>
            <p:cNvSpPr/>
            <p:nvPr/>
          </p:nvSpPr>
          <p:spPr>
            <a:xfrm>
              <a:off x="32657" y="3195402"/>
              <a:ext cx="1169842"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hlinkClick r:id="rId4"/>
                </a:rPr>
                <a:t>y</a:t>
              </a:r>
              <a:r>
                <a:rPr lang="en-IT" dirty="0">
                  <a:solidFill>
                    <a:schemeClr val="tx1"/>
                  </a:solidFill>
                  <a:hlinkClick r:id="rId4"/>
                </a:rPr>
                <a:t>ambopy</a:t>
              </a:r>
              <a:endParaRPr lang="en-IT" dirty="0">
                <a:solidFill>
                  <a:schemeClr val="tx1"/>
                </a:solidFill>
              </a:endParaRPr>
            </a:p>
          </p:txBody>
        </p:sp>
        <p:sp>
          <p:nvSpPr>
            <p:cNvPr id="10" name="Rectangle 9">
              <a:extLst>
                <a:ext uri="{FF2B5EF4-FFF2-40B4-BE49-F238E27FC236}">
                  <a16:creationId xmlns:a16="http://schemas.microsoft.com/office/drawing/2014/main" id="{5C06FF10-F711-13CC-D9F1-8303675BE958}"/>
                </a:ext>
              </a:extLst>
            </p:cNvPr>
            <p:cNvSpPr/>
            <p:nvPr/>
          </p:nvSpPr>
          <p:spPr>
            <a:xfrm>
              <a:off x="1398815" y="3195402"/>
              <a:ext cx="1042307"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wannier</a:t>
              </a:r>
            </a:p>
          </p:txBody>
        </p:sp>
        <p:cxnSp>
          <p:nvCxnSpPr>
            <p:cNvPr id="13" name="Straight Connector 12">
              <a:extLst>
                <a:ext uri="{FF2B5EF4-FFF2-40B4-BE49-F238E27FC236}">
                  <a16:creationId xmlns:a16="http://schemas.microsoft.com/office/drawing/2014/main" id="{A586FEE3-697D-2067-87A3-55D88D0ED965}"/>
                </a:ext>
              </a:extLst>
            </p:cNvPr>
            <p:cNvCxnSpPr>
              <a:cxnSpLocks/>
              <a:stCxn id="4" idx="3"/>
              <a:endCxn id="10" idx="1"/>
            </p:cNvCxnSpPr>
            <p:nvPr/>
          </p:nvCxnSpPr>
          <p:spPr>
            <a:xfrm>
              <a:off x="1202499" y="3377965"/>
              <a:ext cx="1963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BB232B3-7E5B-F011-CDFC-417AC2AFE6C0}"/>
                </a:ext>
              </a:extLst>
            </p:cNvPr>
            <p:cNvSpPr/>
            <p:nvPr/>
          </p:nvSpPr>
          <p:spPr>
            <a:xfrm>
              <a:off x="2794137" y="216638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ann_model</a:t>
              </a:r>
            </a:p>
          </p:txBody>
        </p:sp>
        <p:sp>
          <p:nvSpPr>
            <p:cNvPr id="19" name="Rectangle 18">
              <a:extLst>
                <a:ext uri="{FF2B5EF4-FFF2-40B4-BE49-F238E27FC236}">
                  <a16:creationId xmlns:a16="http://schemas.microsoft.com/office/drawing/2014/main" id="{D05BC258-37F3-6343-6CF1-76790DBAAEEF}"/>
                </a:ext>
              </a:extLst>
            </p:cNvPr>
            <p:cNvSpPr/>
            <p:nvPr/>
          </p:nvSpPr>
          <p:spPr>
            <a:xfrm>
              <a:off x="2794137" y="76470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ann_io</a:t>
              </a:r>
            </a:p>
          </p:txBody>
        </p:sp>
        <p:sp>
          <p:nvSpPr>
            <p:cNvPr id="20" name="Rectangle 19">
              <a:extLst>
                <a:ext uri="{FF2B5EF4-FFF2-40B4-BE49-F238E27FC236}">
                  <a16:creationId xmlns:a16="http://schemas.microsoft.com/office/drawing/2014/main" id="{BF759426-E63C-ADAA-B20A-40CCB94A783C}"/>
                </a:ext>
              </a:extLst>
            </p:cNvPr>
            <p:cNvSpPr/>
            <p:nvPr/>
          </p:nvSpPr>
          <p:spPr>
            <a:xfrm>
              <a:off x="2794137" y="567058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ann_utils</a:t>
              </a:r>
            </a:p>
          </p:txBody>
        </p:sp>
        <p:sp>
          <p:nvSpPr>
            <p:cNvPr id="21" name="Rectangle 20">
              <a:extLst>
                <a:ext uri="{FF2B5EF4-FFF2-40B4-BE49-F238E27FC236}">
                  <a16:creationId xmlns:a16="http://schemas.microsoft.com/office/drawing/2014/main" id="{EFB95F26-E64F-F468-E3A3-2543EE72B8E0}"/>
                </a:ext>
              </a:extLst>
            </p:cNvPr>
            <p:cNvSpPr/>
            <p:nvPr/>
          </p:nvSpPr>
          <p:spPr>
            <a:xfrm>
              <a:off x="2794137" y="637142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ann_Gfuncs</a:t>
              </a:r>
            </a:p>
          </p:txBody>
        </p:sp>
        <p:sp>
          <p:nvSpPr>
            <p:cNvPr id="22" name="Rectangle 21">
              <a:extLst>
                <a:ext uri="{FF2B5EF4-FFF2-40B4-BE49-F238E27FC236}">
                  <a16:creationId xmlns:a16="http://schemas.microsoft.com/office/drawing/2014/main" id="{AA1CD32F-B537-56A5-D6A5-4C1FD16AEB8F}"/>
                </a:ext>
              </a:extLst>
            </p:cNvPr>
            <p:cNvSpPr/>
            <p:nvPr/>
          </p:nvSpPr>
          <p:spPr>
            <a:xfrm>
              <a:off x="2794137" y="496974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ann_lifetimes</a:t>
              </a:r>
            </a:p>
          </p:txBody>
        </p:sp>
        <p:cxnSp>
          <p:nvCxnSpPr>
            <p:cNvPr id="43" name="Straight Connector 42">
              <a:extLst>
                <a:ext uri="{FF2B5EF4-FFF2-40B4-BE49-F238E27FC236}">
                  <a16:creationId xmlns:a16="http://schemas.microsoft.com/office/drawing/2014/main" id="{EACC4669-6F6E-6E6B-A930-14089166FD95}"/>
                </a:ext>
              </a:extLst>
            </p:cNvPr>
            <p:cNvCxnSpPr>
              <a:cxnSpLocks/>
              <a:stCxn id="21" idx="1"/>
              <a:endCxn id="10" idx="3"/>
            </p:cNvCxnSpPr>
            <p:nvPr/>
          </p:nvCxnSpPr>
          <p:spPr>
            <a:xfrm flipH="1" flipV="1">
              <a:off x="2441122" y="3377965"/>
              <a:ext cx="353015" cy="317602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16910CF-A4D2-31E3-D887-B9C1BBEB4099}"/>
                </a:ext>
              </a:extLst>
            </p:cNvPr>
            <p:cNvSpPr/>
            <p:nvPr/>
          </p:nvSpPr>
          <p:spPr>
            <a:xfrm>
              <a:off x="2794137" y="146554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coulombpot</a:t>
              </a:r>
            </a:p>
          </p:txBody>
        </p:sp>
        <p:sp>
          <p:nvSpPr>
            <p:cNvPr id="52" name="Rectangle 51">
              <a:extLst>
                <a:ext uri="{FF2B5EF4-FFF2-40B4-BE49-F238E27FC236}">
                  <a16:creationId xmlns:a16="http://schemas.microsoft.com/office/drawing/2014/main" id="{E4B0502A-0BE5-0F51-CF37-B7479B27CA14}"/>
                </a:ext>
              </a:extLst>
            </p:cNvPr>
            <p:cNvSpPr/>
            <p:nvPr/>
          </p:nvSpPr>
          <p:spPr>
            <a:xfrm>
              <a:off x="2794137" y="286722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ann_H2P</a:t>
              </a:r>
            </a:p>
          </p:txBody>
        </p:sp>
        <p:sp>
          <p:nvSpPr>
            <p:cNvPr id="53" name="Rectangle 52">
              <a:extLst>
                <a:ext uri="{FF2B5EF4-FFF2-40B4-BE49-F238E27FC236}">
                  <a16:creationId xmlns:a16="http://schemas.microsoft.com/office/drawing/2014/main" id="{3D891BE7-7A76-3D66-D721-595425DCE50D}"/>
                </a:ext>
              </a:extLst>
            </p:cNvPr>
            <p:cNvSpPr/>
            <p:nvPr/>
          </p:nvSpPr>
          <p:spPr>
            <a:xfrm>
              <a:off x="2794137" y="356806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ann_dipoles</a:t>
              </a:r>
            </a:p>
          </p:txBody>
        </p:sp>
        <p:sp>
          <p:nvSpPr>
            <p:cNvPr id="54" name="Rectangle 53">
              <a:extLst>
                <a:ext uri="{FF2B5EF4-FFF2-40B4-BE49-F238E27FC236}">
                  <a16:creationId xmlns:a16="http://schemas.microsoft.com/office/drawing/2014/main" id="{684EAB19-D5B2-1BD6-3799-8EF38721E300}"/>
                </a:ext>
              </a:extLst>
            </p:cNvPr>
            <p:cNvSpPr/>
            <p:nvPr/>
          </p:nvSpPr>
          <p:spPr>
            <a:xfrm>
              <a:off x="2787924" y="426890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ann_occupations</a:t>
              </a:r>
            </a:p>
          </p:txBody>
        </p:sp>
        <p:cxnSp>
          <p:nvCxnSpPr>
            <p:cNvPr id="56" name="Straight Connector 55">
              <a:extLst>
                <a:ext uri="{FF2B5EF4-FFF2-40B4-BE49-F238E27FC236}">
                  <a16:creationId xmlns:a16="http://schemas.microsoft.com/office/drawing/2014/main" id="{6BEEB2E6-8968-960E-D1C4-D64836BB9AA8}"/>
                </a:ext>
              </a:extLst>
            </p:cNvPr>
            <p:cNvCxnSpPr>
              <a:cxnSpLocks/>
              <a:stCxn id="47" idx="1"/>
              <a:endCxn id="10" idx="3"/>
            </p:cNvCxnSpPr>
            <p:nvPr/>
          </p:nvCxnSpPr>
          <p:spPr>
            <a:xfrm flipH="1">
              <a:off x="2441122" y="1648107"/>
              <a:ext cx="353015" cy="17298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8C4825-8413-321E-ECEB-26E54719B304}"/>
                </a:ext>
              </a:extLst>
            </p:cNvPr>
            <p:cNvCxnSpPr>
              <a:cxnSpLocks/>
              <a:stCxn id="16" idx="1"/>
              <a:endCxn id="10" idx="3"/>
            </p:cNvCxnSpPr>
            <p:nvPr/>
          </p:nvCxnSpPr>
          <p:spPr>
            <a:xfrm flipH="1">
              <a:off x="2441122" y="2348947"/>
              <a:ext cx="353015" cy="10290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1EA0FB-F094-DB16-B22D-95F978FA3B83}"/>
                </a:ext>
              </a:extLst>
            </p:cNvPr>
            <p:cNvCxnSpPr>
              <a:cxnSpLocks/>
              <a:stCxn id="52" idx="1"/>
              <a:endCxn id="10" idx="3"/>
            </p:cNvCxnSpPr>
            <p:nvPr/>
          </p:nvCxnSpPr>
          <p:spPr>
            <a:xfrm flipH="1">
              <a:off x="2441122" y="3049787"/>
              <a:ext cx="353015" cy="3281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BF5D8FF-D887-ADC9-3403-4599DFBA1A01}"/>
                </a:ext>
              </a:extLst>
            </p:cNvPr>
            <p:cNvCxnSpPr>
              <a:cxnSpLocks/>
              <a:stCxn id="53" idx="1"/>
              <a:endCxn id="10" idx="3"/>
            </p:cNvCxnSpPr>
            <p:nvPr/>
          </p:nvCxnSpPr>
          <p:spPr>
            <a:xfrm flipH="1" flipV="1">
              <a:off x="2441122" y="3377965"/>
              <a:ext cx="353015" cy="3726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21021E5-4CCB-3F7A-E031-C80D918B8011}"/>
                </a:ext>
              </a:extLst>
            </p:cNvPr>
            <p:cNvCxnSpPr>
              <a:cxnSpLocks/>
              <a:stCxn id="54" idx="1"/>
              <a:endCxn id="10" idx="3"/>
            </p:cNvCxnSpPr>
            <p:nvPr/>
          </p:nvCxnSpPr>
          <p:spPr>
            <a:xfrm flipH="1" flipV="1">
              <a:off x="2441122" y="3377965"/>
              <a:ext cx="346802" cy="1073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C84BB5-A399-DA99-22FF-92090F203BE0}"/>
                </a:ext>
              </a:extLst>
            </p:cNvPr>
            <p:cNvCxnSpPr>
              <a:cxnSpLocks/>
              <a:stCxn id="22" idx="1"/>
              <a:endCxn id="10" idx="3"/>
            </p:cNvCxnSpPr>
            <p:nvPr/>
          </p:nvCxnSpPr>
          <p:spPr>
            <a:xfrm flipH="1" flipV="1">
              <a:off x="2441122" y="3377965"/>
              <a:ext cx="353015" cy="17743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17F337-DCC9-67C1-2BA4-AD800D7DA8BA}"/>
                </a:ext>
              </a:extLst>
            </p:cNvPr>
            <p:cNvCxnSpPr>
              <a:cxnSpLocks/>
              <a:stCxn id="20" idx="1"/>
            </p:cNvCxnSpPr>
            <p:nvPr/>
          </p:nvCxnSpPr>
          <p:spPr>
            <a:xfrm flipH="1" flipV="1">
              <a:off x="2466388" y="3422034"/>
              <a:ext cx="327749" cy="24311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0FCDAE8F-8BE4-6531-6224-F19D5B583A49}"/>
                </a:ext>
              </a:extLst>
            </p:cNvPr>
            <p:cNvSpPr/>
            <p:nvPr/>
          </p:nvSpPr>
          <p:spPr>
            <a:xfrm>
              <a:off x="5374050" y="771979"/>
              <a:ext cx="5032693"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IO from wannier90 (.</a:t>
              </a:r>
              <a:r>
                <a:rPr lang="en-US" dirty="0" err="1">
                  <a:solidFill>
                    <a:schemeClr val="tx1"/>
                  </a:solidFill>
                  <a:sym typeface="Wingdings" pitchFamily="2" charset="2"/>
                </a:rPr>
                <a:t>amn</a:t>
              </a:r>
              <a:r>
                <a:rPr lang="en-US" dirty="0">
                  <a:solidFill>
                    <a:schemeClr val="tx1"/>
                  </a:solidFill>
                  <a:sym typeface="Wingdings" pitchFamily="2" charset="2"/>
                </a:rPr>
                <a:t>, .</a:t>
              </a:r>
              <a:r>
                <a:rPr lang="en-US" dirty="0" err="1">
                  <a:solidFill>
                    <a:schemeClr val="tx1"/>
                  </a:solidFill>
                  <a:sym typeface="Wingdings" pitchFamily="2" charset="2"/>
                </a:rPr>
                <a:t>mmn</a:t>
              </a:r>
              <a:r>
                <a:rPr lang="en-US" dirty="0">
                  <a:solidFill>
                    <a:schemeClr val="tx1"/>
                  </a:solidFill>
                  <a:sym typeface="Wingdings" pitchFamily="2" charset="2"/>
                </a:rPr>
                <a:t>, .</a:t>
              </a:r>
              <a:r>
                <a:rPr lang="en-US" dirty="0" err="1">
                  <a:solidFill>
                    <a:schemeClr val="tx1"/>
                  </a:solidFill>
                  <a:sym typeface="Wingdings" pitchFamily="2" charset="2"/>
                </a:rPr>
                <a:t>nnkp</a:t>
              </a:r>
              <a:r>
                <a:rPr lang="en-US" dirty="0">
                  <a:solidFill>
                    <a:schemeClr val="tx1"/>
                  </a:solidFill>
                  <a:sym typeface="Wingdings" pitchFamily="2" charset="2"/>
                </a:rPr>
                <a:t>, .</a:t>
              </a:r>
              <a:r>
                <a:rPr lang="en-US" dirty="0" err="1">
                  <a:solidFill>
                    <a:schemeClr val="tx1"/>
                  </a:solidFill>
                  <a:sym typeface="Wingdings" pitchFamily="2" charset="2"/>
                </a:rPr>
                <a:t>hr</a:t>
              </a:r>
              <a:r>
                <a:rPr lang="en-US" dirty="0">
                  <a:solidFill>
                    <a:schemeClr val="tx1"/>
                  </a:solidFill>
                  <a:sym typeface="Wingdings" pitchFamily="2" charset="2"/>
                </a:rPr>
                <a:t>, etc.)</a:t>
              </a:r>
              <a:r>
                <a:rPr lang="en-US" dirty="0">
                  <a:solidFill>
                    <a:schemeClr val="tx1"/>
                  </a:solidFill>
                </a:rPr>
                <a:t> </a:t>
              </a:r>
              <a:endParaRPr lang="en-IT" dirty="0">
                <a:solidFill>
                  <a:schemeClr val="tx1"/>
                </a:solidFill>
              </a:endParaRPr>
            </a:p>
          </p:txBody>
        </p:sp>
        <p:sp>
          <p:nvSpPr>
            <p:cNvPr id="77" name="Rectangle 76">
              <a:extLst>
                <a:ext uri="{FF2B5EF4-FFF2-40B4-BE49-F238E27FC236}">
                  <a16:creationId xmlns:a16="http://schemas.microsoft.com/office/drawing/2014/main" id="{51015BF9-CF38-08D9-D658-A591CB3289B5}"/>
                </a:ext>
              </a:extLst>
            </p:cNvPr>
            <p:cNvSpPr/>
            <p:nvPr/>
          </p:nvSpPr>
          <p:spPr>
            <a:xfrm>
              <a:off x="5374050" y="1509776"/>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Model coulomb potentials (2d, 1d, 0d, </a:t>
              </a:r>
              <a:r>
                <a:rPr lang="en-US" dirty="0" err="1">
                  <a:solidFill>
                    <a:schemeClr val="tx1"/>
                  </a:solidFill>
                  <a:sym typeface="Wingdings" pitchFamily="2" charset="2"/>
                </a:rPr>
                <a:t>Rytova-Keldysh</a:t>
              </a:r>
              <a:r>
                <a:rPr lang="en-US" dirty="0">
                  <a:solidFill>
                    <a:schemeClr val="tx1"/>
                  </a:solidFill>
                  <a:sym typeface="Wingdings" pitchFamily="2" charset="2"/>
                </a:rPr>
                <a:t> </a:t>
              </a:r>
              <a:r>
                <a:rPr lang="en-US" dirty="0" err="1">
                  <a:solidFill>
                    <a:schemeClr val="tx1"/>
                  </a:solidFill>
                  <a:sym typeface="Wingdings" pitchFamily="2" charset="2"/>
                </a:rPr>
                <a:t>etc</a:t>
              </a:r>
              <a:r>
                <a:rPr lang="en-US" dirty="0">
                  <a:solidFill>
                    <a:schemeClr val="tx1"/>
                  </a:solidFill>
                  <a:sym typeface="Wingdings" pitchFamily="2" charset="2"/>
                </a:rPr>
                <a:t>…)</a:t>
              </a:r>
              <a:endParaRPr lang="en-IT" dirty="0">
                <a:solidFill>
                  <a:schemeClr val="tx1"/>
                </a:solidFill>
              </a:endParaRPr>
            </a:p>
          </p:txBody>
        </p:sp>
        <p:sp>
          <p:nvSpPr>
            <p:cNvPr id="78" name="Rectangle 77">
              <a:extLst>
                <a:ext uri="{FF2B5EF4-FFF2-40B4-BE49-F238E27FC236}">
                  <a16:creationId xmlns:a16="http://schemas.microsoft.com/office/drawing/2014/main" id="{8C4FF1A7-EF6C-C696-65F7-7BD38B14465C}"/>
                </a:ext>
              </a:extLst>
            </p:cNvPr>
            <p:cNvSpPr/>
            <p:nvPr/>
          </p:nvSpPr>
          <p:spPr>
            <a:xfrm>
              <a:off x="5374050" y="2150212"/>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Build TB Hamiltonian, ground state properties</a:t>
              </a:r>
              <a:endParaRPr lang="en-IT" dirty="0">
                <a:solidFill>
                  <a:schemeClr val="tx1"/>
                </a:solidFill>
              </a:endParaRPr>
            </a:p>
          </p:txBody>
        </p:sp>
        <p:sp>
          <p:nvSpPr>
            <p:cNvPr id="79" name="Rectangle 78">
              <a:extLst>
                <a:ext uri="{FF2B5EF4-FFF2-40B4-BE49-F238E27FC236}">
                  <a16:creationId xmlns:a16="http://schemas.microsoft.com/office/drawing/2014/main" id="{AC365F93-5ADA-1085-B08A-50CED13D7164}"/>
                </a:ext>
              </a:extLst>
            </p:cNvPr>
            <p:cNvSpPr/>
            <p:nvPr/>
          </p:nvSpPr>
          <p:spPr>
            <a:xfrm>
              <a:off x="5374050" y="2857583"/>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Build 2-particle Hamiltonian for BSE equation</a:t>
              </a:r>
              <a:endParaRPr lang="en-IT" dirty="0">
                <a:solidFill>
                  <a:schemeClr val="tx1"/>
                </a:solidFill>
              </a:endParaRPr>
            </a:p>
          </p:txBody>
        </p:sp>
        <p:sp>
          <p:nvSpPr>
            <p:cNvPr id="80" name="Rectangle 79">
              <a:extLst>
                <a:ext uri="{FF2B5EF4-FFF2-40B4-BE49-F238E27FC236}">
                  <a16:creationId xmlns:a16="http://schemas.microsoft.com/office/drawing/2014/main" id="{2F0B0874-F02A-8559-163B-9F962FE680A0}"/>
                </a:ext>
              </a:extLst>
            </p:cNvPr>
            <p:cNvSpPr/>
            <p:nvPr/>
          </p:nvSpPr>
          <p:spPr>
            <a:xfrm>
              <a:off x="5374050" y="3551892"/>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Compute dipoles (</a:t>
              </a:r>
              <a:r>
                <a:rPr lang="en-US" dirty="0">
                  <a:solidFill>
                    <a:srgbClr val="FF0000"/>
                  </a:solidFill>
                  <a:sym typeface="Wingdings" pitchFamily="2" charset="2"/>
                </a:rPr>
                <a:t>position</a:t>
              </a:r>
              <a:r>
                <a:rPr lang="en-US" dirty="0">
                  <a:solidFill>
                    <a:schemeClr val="tx1"/>
                  </a:solidFill>
                  <a:sym typeface="Wingdings" pitchFamily="2" charset="2"/>
                </a:rPr>
                <a:t>/velocity/covariant gauge)</a:t>
              </a:r>
              <a:endParaRPr lang="en-IT" dirty="0">
                <a:solidFill>
                  <a:schemeClr val="tx1"/>
                </a:solidFill>
              </a:endParaRPr>
            </a:p>
          </p:txBody>
        </p:sp>
        <p:sp>
          <p:nvSpPr>
            <p:cNvPr id="81" name="Rectangle 80">
              <a:extLst>
                <a:ext uri="{FF2B5EF4-FFF2-40B4-BE49-F238E27FC236}">
                  <a16:creationId xmlns:a16="http://schemas.microsoft.com/office/drawing/2014/main" id="{B1716759-BDA0-C565-3B3B-0E5353023508}"/>
                </a:ext>
              </a:extLst>
            </p:cNvPr>
            <p:cNvSpPr/>
            <p:nvPr/>
          </p:nvSpPr>
          <p:spPr>
            <a:xfrm>
              <a:off x="5374050" y="4269868"/>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Define occupations functions (FD, Boltzmann, Bose)</a:t>
              </a:r>
              <a:endParaRPr lang="en-IT" dirty="0">
                <a:solidFill>
                  <a:schemeClr val="tx1"/>
                </a:solidFill>
              </a:endParaRPr>
            </a:p>
          </p:txBody>
        </p:sp>
        <p:sp>
          <p:nvSpPr>
            <p:cNvPr id="82" name="Rectangle 81">
              <a:extLst>
                <a:ext uri="{FF2B5EF4-FFF2-40B4-BE49-F238E27FC236}">
                  <a16:creationId xmlns:a16="http://schemas.microsoft.com/office/drawing/2014/main" id="{4C99EB2F-8873-1185-E916-6D28753C4A0D}"/>
                </a:ext>
              </a:extLst>
            </p:cNvPr>
            <p:cNvSpPr/>
            <p:nvPr/>
          </p:nvSpPr>
          <p:spPr>
            <a:xfrm>
              <a:off x="5374050" y="4956214"/>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Compute </a:t>
              </a:r>
              <a:r>
                <a:rPr lang="en-US" dirty="0">
                  <a:solidFill>
                    <a:schemeClr val="tx1"/>
                  </a:solidFill>
                  <a:sym typeface="Wingdings" pitchFamily="2" charset="2"/>
                  <a:hlinkClick r:id="rId5"/>
                </a:rPr>
                <a:t>exciton lifetimes</a:t>
              </a:r>
              <a:endParaRPr lang="en-IT" dirty="0">
                <a:solidFill>
                  <a:schemeClr val="tx1"/>
                </a:solidFill>
              </a:endParaRPr>
            </a:p>
          </p:txBody>
        </p:sp>
        <p:sp>
          <p:nvSpPr>
            <p:cNvPr id="83" name="Rectangle 82">
              <a:extLst>
                <a:ext uri="{FF2B5EF4-FFF2-40B4-BE49-F238E27FC236}">
                  <a16:creationId xmlns:a16="http://schemas.microsoft.com/office/drawing/2014/main" id="{FEF79B55-8FDE-AE69-FF2A-38779548A464}"/>
                </a:ext>
              </a:extLst>
            </p:cNvPr>
            <p:cNvSpPr/>
            <p:nvPr/>
          </p:nvSpPr>
          <p:spPr>
            <a:xfrm>
              <a:off x="5374050" y="5630072"/>
              <a:ext cx="6817950" cy="64160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Mix of useful functions as a class</a:t>
              </a:r>
              <a:r>
                <a:rPr lang="en-US" dirty="0">
                  <a:solidFill>
                    <a:srgbClr val="00B050"/>
                  </a:solidFill>
                  <a:sym typeface="Wingdings" pitchFamily="2" charset="2"/>
                </a:rPr>
                <a:t> </a:t>
              </a:r>
              <a:r>
                <a:rPr lang="en-US" dirty="0" err="1">
                  <a:solidFill>
                    <a:srgbClr val="00B050"/>
                  </a:solidFill>
                  <a:sym typeface="Wingdings" pitchFamily="2" charset="2"/>
                </a:rPr>
                <a:t>ChangeBasis</a:t>
              </a:r>
              <a:r>
                <a:rPr lang="en-US" dirty="0">
                  <a:solidFill>
                    <a:srgbClr val="00B050"/>
                  </a:solidFill>
                  <a:sym typeface="Wingdings" pitchFamily="2" charset="2"/>
                </a:rPr>
                <a:t>() </a:t>
              </a:r>
              <a:r>
                <a:rPr lang="en-US" dirty="0">
                  <a:solidFill>
                    <a:schemeClr val="tx1"/>
                  </a:solidFill>
                  <a:sym typeface="Wingdings" pitchFamily="2" charset="2"/>
                </a:rPr>
                <a:t>(</a:t>
              </a:r>
              <a:r>
                <a:rPr lang="en-US" dirty="0" err="1">
                  <a:solidFill>
                    <a:schemeClr val="tx1"/>
                  </a:solidFill>
                  <a:sym typeface="Wingdings" pitchFamily="2" charset="2"/>
                </a:rPr>
                <a:t>bloch</a:t>
              </a:r>
              <a:r>
                <a:rPr lang="en-US" dirty="0">
                  <a:solidFill>
                    <a:schemeClr val="tx1"/>
                  </a:solidFill>
                  <a:sym typeface="Wingdings" pitchFamily="2" charset="2"/>
                </a:rPr>
                <a:t> to </a:t>
              </a:r>
              <a:r>
                <a:rPr lang="en-US" dirty="0" err="1">
                  <a:solidFill>
                    <a:schemeClr val="tx1"/>
                  </a:solidFill>
                  <a:sym typeface="Wingdings" pitchFamily="2" charset="2"/>
                </a:rPr>
                <a:t>wann</a:t>
              </a:r>
              <a:r>
                <a:rPr lang="en-US" dirty="0">
                  <a:solidFill>
                    <a:schemeClr val="tx1"/>
                  </a:solidFill>
                  <a:sym typeface="Wingdings" pitchFamily="2" charset="2"/>
                </a:rPr>
                <a:t> and </a:t>
              </a:r>
              <a:r>
                <a:rPr lang="en-US" dirty="0" err="1">
                  <a:solidFill>
                    <a:schemeClr val="tx1"/>
                  </a:solidFill>
                  <a:sym typeface="Wingdings" pitchFamily="2" charset="2"/>
                </a:rPr>
                <a:t>wann</a:t>
              </a:r>
              <a:r>
                <a:rPr lang="en-US" dirty="0">
                  <a:solidFill>
                    <a:schemeClr val="tx1"/>
                  </a:solidFill>
                  <a:sym typeface="Wingdings" pitchFamily="2" charset="2"/>
                </a:rPr>
                <a:t> to </a:t>
              </a:r>
              <a:r>
                <a:rPr lang="en-US" dirty="0" err="1">
                  <a:solidFill>
                    <a:schemeClr val="tx1"/>
                  </a:solidFill>
                  <a:sym typeface="Wingdings" pitchFamily="2" charset="2"/>
                </a:rPr>
                <a:t>bloch</a:t>
              </a:r>
              <a:r>
                <a:rPr lang="en-US" dirty="0">
                  <a:solidFill>
                    <a:schemeClr val="tx1"/>
                  </a:solidFill>
                  <a:sym typeface="Wingdings" pitchFamily="2" charset="2"/>
                </a:rPr>
                <a:t>)</a:t>
              </a:r>
              <a:endParaRPr lang="en-IT" dirty="0">
                <a:solidFill>
                  <a:schemeClr val="tx1"/>
                </a:solidFill>
              </a:endParaRPr>
            </a:p>
          </p:txBody>
        </p:sp>
        <p:sp>
          <p:nvSpPr>
            <p:cNvPr id="84" name="Rectangle 83">
              <a:extLst>
                <a:ext uri="{FF2B5EF4-FFF2-40B4-BE49-F238E27FC236}">
                  <a16:creationId xmlns:a16="http://schemas.microsoft.com/office/drawing/2014/main" id="{C5777C7C-C172-9EEA-1F9F-C8C57F5D602E}"/>
                </a:ext>
              </a:extLst>
            </p:cNvPr>
            <p:cNvSpPr/>
            <p:nvPr/>
          </p:nvSpPr>
          <p:spPr>
            <a:xfrm>
              <a:off x="5374050" y="6349329"/>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Define Green’s function in the NEGF formalism</a:t>
              </a:r>
              <a:endParaRPr lang="en-IT" dirty="0">
                <a:solidFill>
                  <a:schemeClr val="tx1"/>
                </a:solidFill>
              </a:endParaRPr>
            </a:p>
          </p:txBody>
        </p:sp>
        <p:sp>
          <p:nvSpPr>
            <p:cNvPr id="86" name="Rectangle 85">
              <a:extLst>
                <a:ext uri="{FF2B5EF4-FFF2-40B4-BE49-F238E27FC236}">
                  <a16:creationId xmlns:a16="http://schemas.microsoft.com/office/drawing/2014/main" id="{DD7319AD-84E7-5291-9039-2596B91C6014}"/>
                </a:ext>
              </a:extLst>
            </p:cNvPr>
            <p:cNvSpPr/>
            <p:nvPr/>
          </p:nvSpPr>
          <p:spPr>
            <a:xfrm>
              <a:off x="8906" y="5907481"/>
              <a:ext cx="1970314" cy="92788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NB: </a:t>
              </a:r>
              <a:r>
                <a:rPr lang="en-US" dirty="0">
                  <a:solidFill>
                    <a:schemeClr val="tx1"/>
                  </a:solidFill>
                </a:rPr>
                <a:t>Code works (mostly) in atomic units</a:t>
              </a:r>
              <a:endParaRPr lang="en-IT" dirty="0">
                <a:solidFill>
                  <a:schemeClr val="tx1"/>
                </a:solidFill>
              </a:endParaRPr>
            </a:p>
          </p:txBody>
        </p:sp>
        <p:pic>
          <p:nvPicPr>
            <p:cNvPr id="87" name="Picture 13" descr="Logo&#10;&#10;Description automatically generated">
              <a:extLst>
                <a:ext uri="{FF2B5EF4-FFF2-40B4-BE49-F238E27FC236}">
                  <a16:creationId xmlns:a16="http://schemas.microsoft.com/office/drawing/2014/main" id="{155E4E2C-6CDD-CF3E-D6F2-10B23201F2BA}"/>
                </a:ext>
              </a:extLst>
            </p:cNvPr>
            <p:cNvPicPr>
              <a:picLocks noChangeAspect="1"/>
            </p:cNvPicPr>
            <p:nvPr/>
          </p:nvPicPr>
          <p:blipFill>
            <a:blip r:embed="rId6"/>
            <a:stretch>
              <a:fillRect/>
            </a:stretch>
          </p:blipFill>
          <p:spPr>
            <a:xfrm>
              <a:off x="58953" y="896608"/>
              <a:ext cx="1491679" cy="667492"/>
            </a:xfrm>
            <a:prstGeom prst="rect">
              <a:avLst/>
            </a:prstGeom>
          </p:spPr>
        </p:pic>
        <p:pic>
          <p:nvPicPr>
            <p:cNvPr id="88" name="Picture 15" descr="Logo&#10;&#10;Description automatically generated">
              <a:extLst>
                <a:ext uri="{FF2B5EF4-FFF2-40B4-BE49-F238E27FC236}">
                  <a16:creationId xmlns:a16="http://schemas.microsoft.com/office/drawing/2014/main" id="{ECFA06A5-1AD5-7B0D-51C2-4AEE4921BE62}"/>
                </a:ext>
              </a:extLst>
            </p:cNvPr>
            <p:cNvPicPr>
              <a:picLocks noChangeAspect="1"/>
            </p:cNvPicPr>
            <p:nvPr/>
          </p:nvPicPr>
          <p:blipFill>
            <a:blip r:embed="rId7"/>
            <a:stretch>
              <a:fillRect/>
            </a:stretch>
          </p:blipFill>
          <p:spPr>
            <a:xfrm>
              <a:off x="45199" y="1704718"/>
              <a:ext cx="1712844" cy="461665"/>
            </a:xfrm>
            <a:prstGeom prst="rect">
              <a:avLst/>
            </a:prstGeom>
          </p:spPr>
        </p:pic>
      </p:grpSp>
    </p:spTree>
    <p:extLst>
      <p:ext uri="{BB962C8B-B14F-4D97-AF65-F5344CB8AC3E}">
        <p14:creationId xmlns:p14="http://schemas.microsoft.com/office/powerpoint/2010/main" val="2739976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857066"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Exciton</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Ref</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descr="A diagram of a graph&#10;&#10;Description automatically generated">
            <a:extLst>
              <a:ext uri="{FF2B5EF4-FFF2-40B4-BE49-F238E27FC236}">
                <a16:creationId xmlns:a16="http://schemas.microsoft.com/office/drawing/2014/main" id="{C8391CFE-63BE-7F86-B6D8-942752AF05FA}"/>
              </a:ext>
            </a:extLst>
          </p:cNvPr>
          <p:cNvPicPr>
            <a:picLocks noChangeAspect="1"/>
          </p:cNvPicPr>
          <p:nvPr/>
        </p:nvPicPr>
        <p:blipFill>
          <a:blip r:embed="rId4"/>
          <a:stretch>
            <a:fillRect/>
          </a:stretch>
        </p:blipFill>
        <p:spPr>
          <a:xfrm>
            <a:off x="1756288" y="1239097"/>
            <a:ext cx="8248127" cy="3355170"/>
          </a:xfrm>
          <a:prstGeom prst="rect">
            <a:avLst/>
          </a:prstGeom>
        </p:spPr>
      </p:pic>
      <p:sp>
        <p:nvSpPr>
          <p:cNvPr id="4" name="Rectangle 3">
            <a:extLst>
              <a:ext uri="{FF2B5EF4-FFF2-40B4-BE49-F238E27FC236}">
                <a16:creationId xmlns:a16="http://schemas.microsoft.com/office/drawing/2014/main" id="{A0E87F43-4716-B863-4877-A82E45FE0017}"/>
              </a:ext>
            </a:extLst>
          </p:cNvPr>
          <p:cNvSpPr/>
          <p:nvPr/>
        </p:nvSpPr>
        <p:spPr>
          <a:xfrm>
            <a:off x="34036" y="797801"/>
            <a:ext cx="12034879" cy="400944"/>
          </a:xfrm>
          <a:prstGeom prst="rect">
            <a:avLst/>
          </a:prstGeom>
        </p:spPr>
        <p:txBody>
          <a:bodyPr wrap="square">
            <a:spAutoFit/>
          </a:bodyPr>
          <a:lstStyle/>
          <a:p>
            <a:pPr>
              <a:lnSpc>
                <a:spcPct val="120000"/>
              </a:lnSpc>
              <a:defRPr/>
            </a:pPr>
            <a:r>
              <a:rPr kumimoji="0" lang="es-ES"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Ref</a:t>
            </a:r>
            <a:r>
              <a:rPr kumimoji="0" lang="es-ES"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lang="en-GB" dirty="0"/>
              <a:t>Maximally-Localized Exciton </a:t>
            </a:r>
            <a:r>
              <a:rPr lang="en-GB" dirty="0" err="1"/>
              <a:t>Wannier</a:t>
            </a:r>
            <a:r>
              <a:rPr lang="en-GB" dirty="0"/>
              <a:t> Functions for Solids </a:t>
            </a:r>
            <a:r>
              <a:rPr lang="en-GB" i="1" dirty="0" err="1"/>
              <a:t>Neaton</a:t>
            </a:r>
            <a:r>
              <a:rPr lang="en-GB" i="1" dirty="0"/>
              <a:t>(2023) </a:t>
            </a:r>
            <a:r>
              <a:rPr lang="en-GB" sz="1400" b="0" i="0" dirty="0">
                <a:solidFill>
                  <a:srgbClr val="555555"/>
                </a:solidFill>
                <a:effectLst/>
                <a:latin typeface="Proxima Nova"/>
              </a:rPr>
              <a:t>Phys. Rev. B </a:t>
            </a:r>
            <a:r>
              <a:rPr lang="en-GB" sz="1400" b="1" i="0" dirty="0">
                <a:solidFill>
                  <a:srgbClr val="555555"/>
                </a:solidFill>
                <a:effectLst/>
                <a:latin typeface="Proxima Nova"/>
              </a:rPr>
              <a:t>108</a:t>
            </a:r>
            <a:r>
              <a:rPr lang="en-GB" sz="1400" b="0" i="0" dirty="0">
                <a:solidFill>
                  <a:srgbClr val="555555"/>
                </a:solidFill>
                <a:effectLst/>
                <a:latin typeface="Proxima Nova"/>
              </a:rPr>
              <a:t>, 125118</a:t>
            </a:r>
            <a:endParaRPr kumimoji="0" lang="es-ES" b="1" i="1"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sp>
        <p:nvSpPr>
          <p:cNvPr id="12" name="TextBox 11">
            <a:extLst>
              <a:ext uri="{FF2B5EF4-FFF2-40B4-BE49-F238E27FC236}">
                <a16:creationId xmlns:a16="http://schemas.microsoft.com/office/drawing/2014/main" id="{9BB2ED54-F17A-0583-9CD4-C125A5653FAE}"/>
              </a:ext>
            </a:extLst>
          </p:cNvPr>
          <p:cNvSpPr txBox="1"/>
          <p:nvPr/>
        </p:nvSpPr>
        <p:spPr>
          <a:xfrm>
            <a:off x="77983" y="4505813"/>
            <a:ext cx="12036033" cy="646331"/>
          </a:xfrm>
          <a:prstGeom prst="rect">
            <a:avLst/>
          </a:prstGeom>
          <a:noFill/>
          <a:ln w="19050">
            <a:solidFill>
              <a:schemeClr val="tx1"/>
            </a:solidFill>
          </a:ln>
        </p:spPr>
        <p:txBody>
          <a:bodyPr wrap="square" rtlCol="0">
            <a:spAutoFit/>
          </a:bodyPr>
          <a:lstStyle/>
          <a:p>
            <a:r>
              <a:rPr lang="en-GB" sz="1200" dirty="0"/>
              <a:t>Singlet (left panel) and triplet (right panel) exciton dispersion for </a:t>
            </a:r>
            <a:r>
              <a:rPr lang="en-GB" sz="1200" dirty="0" err="1"/>
              <a:t>LiF</a:t>
            </a:r>
            <a:r>
              <a:rPr lang="en-GB" sz="1200" dirty="0"/>
              <a:t>. Linear interpolation of exciton </a:t>
            </a:r>
            <a:r>
              <a:rPr lang="en-GB" sz="1200" dirty="0" err="1"/>
              <a:t>eigenergeies</a:t>
            </a:r>
            <a:r>
              <a:rPr lang="en-GB" sz="1200" dirty="0"/>
              <a:t> explicitly explicitly obtained by diagonalizing the BSE at 72 Q points along the high-symmetry path (blue curve). </a:t>
            </a:r>
            <a:r>
              <a:rPr lang="en-GB" sz="1200" dirty="0" err="1"/>
              <a:t>Wannier</a:t>
            </a:r>
            <a:r>
              <a:rPr lang="en-GB" sz="1200" dirty="0"/>
              <a:t>-Fourier interpolated exciton dispersion starting from a -</a:t>
            </a:r>
            <a:r>
              <a:rPr lang="en-GB" sz="1200" dirty="0" err="1"/>
              <a:t>centered</a:t>
            </a:r>
            <a:r>
              <a:rPr lang="en-GB" sz="1200" dirty="0"/>
              <a:t> 5 × 5 × 5 Q mesh (dotted red curve). The inset of the left panel shows how </a:t>
            </a:r>
            <a:r>
              <a:rPr lang="en-GB" sz="1200" dirty="0" err="1"/>
              <a:t>Wannier</a:t>
            </a:r>
            <a:r>
              <a:rPr lang="en-GB" sz="1200" dirty="0"/>
              <a:t>-Fourier interpolation performs without isolating the long-range contribution</a:t>
            </a:r>
            <a:endParaRPr lang="en-IT" sz="1200" dirty="0"/>
          </a:p>
        </p:txBody>
      </p:sp>
      <p:sp>
        <p:nvSpPr>
          <p:cNvPr id="5" name="TextBox 4">
            <a:extLst>
              <a:ext uri="{FF2B5EF4-FFF2-40B4-BE49-F238E27FC236}">
                <a16:creationId xmlns:a16="http://schemas.microsoft.com/office/drawing/2014/main" id="{2FED7DDA-291E-C207-2A66-01D96EFAE4AC}"/>
              </a:ext>
            </a:extLst>
          </p:cNvPr>
          <p:cNvSpPr txBox="1"/>
          <p:nvPr/>
        </p:nvSpPr>
        <p:spPr>
          <a:xfrm>
            <a:off x="120776" y="5475309"/>
            <a:ext cx="12036033" cy="646331"/>
          </a:xfrm>
          <a:prstGeom prst="rect">
            <a:avLst/>
          </a:prstGeom>
          <a:noFill/>
          <a:ln w="19050">
            <a:noFill/>
          </a:ln>
        </p:spPr>
        <p:txBody>
          <a:bodyPr wrap="square" rtlCol="0">
            <a:spAutoFit/>
          </a:bodyPr>
          <a:lstStyle/>
          <a:p>
            <a:r>
              <a:rPr lang="en-GB" sz="1200" b="1" dirty="0"/>
              <a:t>Open questions: </a:t>
            </a:r>
            <a:r>
              <a:rPr lang="en-GB" sz="1200" dirty="0"/>
              <a:t>1) How to obtain the singlet and triplet exciton dispersion for </a:t>
            </a:r>
            <a:r>
              <a:rPr lang="en-GB" sz="1200" dirty="0" err="1"/>
              <a:t>LiF</a:t>
            </a:r>
            <a:r>
              <a:rPr lang="en-GB" sz="1200" dirty="0"/>
              <a:t> in </a:t>
            </a:r>
            <a:r>
              <a:rPr lang="en-GB" sz="1200" dirty="0" err="1"/>
              <a:t>Yambo</a:t>
            </a:r>
            <a:r>
              <a:rPr lang="en-GB" sz="1200" dirty="0"/>
              <a:t>? Are there any special flags?</a:t>
            </a:r>
          </a:p>
          <a:p>
            <a:r>
              <a:rPr lang="en-GB" sz="1200" b="1" dirty="0"/>
              <a:t>	     </a:t>
            </a:r>
            <a:r>
              <a:rPr lang="en-GB" sz="1200" dirty="0"/>
              <a:t>2) Why is </a:t>
            </a:r>
            <a:r>
              <a:rPr lang="en-GB" sz="1200" dirty="0" err="1"/>
              <a:t>Yambo</a:t>
            </a:r>
            <a:r>
              <a:rPr lang="en-GB" sz="1200" dirty="0"/>
              <a:t> not able this exciton band structure? I understand that it could be related to converged parameters but shouldn’t we get the right degeneracy at the high-	          symmetry points? </a:t>
            </a:r>
            <a:r>
              <a:rPr lang="en-GB" sz="1200" i="1" dirty="0"/>
              <a:t>[next slide for my results]</a:t>
            </a:r>
            <a:endParaRPr lang="en-IT" sz="1200" i="1" dirty="0"/>
          </a:p>
        </p:txBody>
      </p:sp>
    </p:spTree>
    <p:extLst>
      <p:ext uri="{BB962C8B-B14F-4D97-AF65-F5344CB8AC3E}">
        <p14:creationId xmlns:p14="http://schemas.microsoft.com/office/powerpoint/2010/main" val="171217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450027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Exciton</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RR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tests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F312AF3-7B68-170C-11F9-3C907A18AD1A}"/>
              </a:ext>
            </a:extLst>
          </p:cNvPr>
          <p:cNvPicPr>
            <a:picLocks noChangeAspect="1"/>
          </p:cNvPicPr>
          <p:nvPr/>
        </p:nvPicPr>
        <p:blipFill>
          <a:blip r:embed="rId4"/>
          <a:stretch>
            <a:fillRect/>
          </a:stretch>
        </p:blipFill>
        <p:spPr>
          <a:xfrm>
            <a:off x="59938" y="1270929"/>
            <a:ext cx="5143500" cy="3632200"/>
          </a:xfrm>
          <a:prstGeom prst="rect">
            <a:avLst/>
          </a:prstGeom>
        </p:spPr>
      </p:pic>
      <p:sp>
        <p:nvSpPr>
          <p:cNvPr id="7" name="TextBox 6">
            <a:extLst>
              <a:ext uri="{FF2B5EF4-FFF2-40B4-BE49-F238E27FC236}">
                <a16:creationId xmlns:a16="http://schemas.microsoft.com/office/drawing/2014/main" id="{85095312-814F-56DA-E9D9-A66391A1339D}"/>
              </a:ext>
            </a:extLst>
          </p:cNvPr>
          <p:cNvSpPr txBox="1"/>
          <p:nvPr/>
        </p:nvSpPr>
        <p:spPr>
          <a:xfrm>
            <a:off x="840059" y="836825"/>
            <a:ext cx="1033346" cy="369332"/>
          </a:xfrm>
          <a:prstGeom prst="rect">
            <a:avLst/>
          </a:prstGeom>
          <a:noFill/>
        </p:spPr>
        <p:txBody>
          <a:bodyPr wrap="square" rtlCol="0">
            <a:spAutoFit/>
          </a:bodyPr>
          <a:lstStyle/>
          <a:p>
            <a:r>
              <a:rPr lang="en-IT" dirty="0"/>
              <a:t>RR test</a:t>
            </a:r>
          </a:p>
        </p:txBody>
      </p:sp>
      <p:sp>
        <p:nvSpPr>
          <p:cNvPr id="8" name="TextBox 7">
            <a:extLst>
              <a:ext uri="{FF2B5EF4-FFF2-40B4-BE49-F238E27FC236}">
                <a16:creationId xmlns:a16="http://schemas.microsoft.com/office/drawing/2014/main" id="{7032A45B-E4FA-3928-8B45-A768956FD187}"/>
              </a:ext>
            </a:extLst>
          </p:cNvPr>
          <p:cNvSpPr txBox="1"/>
          <p:nvPr/>
        </p:nvSpPr>
        <p:spPr>
          <a:xfrm>
            <a:off x="3764932" y="4185909"/>
            <a:ext cx="390756" cy="369332"/>
          </a:xfrm>
          <a:prstGeom prst="rect">
            <a:avLst/>
          </a:prstGeom>
          <a:noFill/>
        </p:spPr>
        <p:txBody>
          <a:bodyPr wrap="square" rtlCol="0">
            <a:spAutoFit/>
          </a:bodyPr>
          <a:lstStyle/>
          <a:p>
            <a:r>
              <a:rPr lang="en-IT" dirty="0">
                <a:solidFill>
                  <a:srgbClr val="FF0000"/>
                </a:solidFill>
              </a:rPr>
              <a:t>W</a:t>
            </a:r>
          </a:p>
        </p:txBody>
      </p:sp>
      <p:sp>
        <p:nvSpPr>
          <p:cNvPr id="9" name="Rectangle 8">
            <a:extLst>
              <a:ext uri="{FF2B5EF4-FFF2-40B4-BE49-F238E27FC236}">
                <a16:creationId xmlns:a16="http://schemas.microsoft.com/office/drawing/2014/main" id="{DD13E712-770D-5BC4-8D3B-EDDD5F9B6BEB}"/>
              </a:ext>
            </a:extLst>
          </p:cNvPr>
          <p:cNvSpPr/>
          <p:nvPr/>
        </p:nvSpPr>
        <p:spPr>
          <a:xfrm>
            <a:off x="3799312" y="2487601"/>
            <a:ext cx="676505" cy="3642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ectangle 9">
            <a:extLst>
              <a:ext uri="{FF2B5EF4-FFF2-40B4-BE49-F238E27FC236}">
                <a16:creationId xmlns:a16="http://schemas.microsoft.com/office/drawing/2014/main" id="{D00C7517-F7A8-F3E2-F2D4-270646077673}"/>
              </a:ext>
            </a:extLst>
          </p:cNvPr>
          <p:cNvSpPr/>
          <p:nvPr/>
        </p:nvSpPr>
        <p:spPr>
          <a:xfrm>
            <a:off x="3739841" y="2993826"/>
            <a:ext cx="676506" cy="3122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TextBox 10">
            <a:extLst>
              <a:ext uri="{FF2B5EF4-FFF2-40B4-BE49-F238E27FC236}">
                <a16:creationId xmlns:a16="http://schemas.microsoft.com/office/drawing/2014/main" id="{5DE3D4FB-EE31-882D-B533-5EEDC21DAAC6}"/>
              </a:ext>
            </a:extLst>
          </p:cNvPr>
          <p:cNvSpPr txBox="1"/>
          <p:nvPr/>
        </p:nvSpPr>
        <p:spPr>
          <a:xfrm>
            <a:off x="5203438" y="1269353"/>
            <a:ext cx="6743234" cy="2800767"/>
          </a:xfrm>
          <a:prstGeom prst="rect">
            <a:avLst/>
          </a:prstGeom>
          <a:noFill/>
        </p:spPr>
        <p:txBody>
          <a:bodyPr wrap="square" rtlCol="0">
            <a:spAutoFit/>
          </a:bodyPr>
          <a:lstStyle/>
          <a:p>
            <a:r>
              <a:rPr lang="en-IT" sz="1600" b="1" dirty="0"/>
              <a:t>Questions: </a:t>
            </a:r>
            <a:r>
              <a:rPr lang="en-IT" sz="1600" dirty="0"/>
              <a:t>1) Why the exciton band structure looks so different than the one in the ref?</a:t>
            </a:r>
          </a:p>
          <a:p>
            <a:r>
              <a:rPr lang="en-IT" sz="1600" dirty="0"/>
              <a:t>2) Why ypp does not print the high-symmetry points in the output file?  I used </a:t>
            </a:r>
          </a:p>
          <a:p>
            <a:r>
              <a:rPr lang="en-GB" sz="1600" dirty="0" err="1">
                <a:solidFill>
                  <a:schemeClr val="bg1">
                    <a:lumMod val="50000"/>
                  </a:schemeClr>
                </a:solidFill>
              </a:rPr>
              <a:t>BANDS_path</a:t>
            </a:r>
            <a:r>
              <a:rPr lang="en-GB" sz="1600" dirty="0">
                <a:solidFill>
                  <a:schemeClr val="bg1">
                    <a:lumMod val="50000"/>
                  </a:schemeClr>
                </a:solidFill>
              </a:rPr>
              <a:t>= "L,G,X,W,L” </a:t>
            </a:r>
            <a:r>
              <a:rPr lang="en-GB" sz="1600" dirty="0"/>
              <a:t>but </a:t>
            </a:r>
            <a:r>
              <a:rPr lang="en-GB" sz="1600" dirty="0" err="1"/>
              <a:t>ypp</a:t>
            </a:r>
            <a:r>
              <a:rPr lang="en-GB" sz="1600" dirty="0"/>
              <a:t> does not recognize this flag.</a:t>
            </a:r>
            <a:endParaRPr lang="en-GB" sz="1600" dirty="0">
              <a:solidFill>
                <a:schemeClr val="bg1">
                  <a:lumMod val="50000"/>
                </a:schemeClr>
              </a:solidFill>
            </a:endParaRPr>
          </a:p>
          <a:p>
            <a:r>
              <a:rPr lang="en-IT" sz="1600" dirty="0"/>
              <a:t>3) ypp does not respect the number of points set in the input file. If I ask for Bands_STEPS = 30 and I have 5 K-points I should get 121 data points, but I only get 93.</a:t>
            </a:r>
          </a:p>
          <a:p>
            <a:r>
              <a:rPr lang="en-IT" sz="1600" dirty="0"/>
              <a:t>4) </a:t>
            </a:r>
            <a:r>
              <a:rPr lang="en-GB" sz="1600" dirty="0"/>
              <a:t>D</a:t>
            </a:r>
            <a:r>
              <a:rPr lang="en-IT" sz="1600" dirty="0"/>
              <a:t>oes the result depends on the excitons states [</a:t>
            </a:r>
            <a:r>
              <a:rPr lang="en-GB" sz="1600" dirty="0">
                <a:solidFill>
                  <a:schemeClr val="bg1">
                    <a:lumMod val="50000"/>
                  </a:schemeClr>
                </a:solidFill>
              </a:rPr>
              <a:t>States= "1 - 4” </a:t>
            </a:r>
            <a:r>
              <a:rPr lang="en-GB" sz="1600" dirty="0"/>
              <a:t>] ? The number of exciton bands in the output is equal to the number of exciton states (lambda) but does this affect the overall bands dispersion?</a:t>
            </a:r>
          </a:p>
          <a:p>
            <a:endParaRPr lang="en-IT" sz="1600" dirty="0"/>
          </a:p>
        </p:txBody>
      </p:sp>
      <p:sp>
        <p:nvSpPr>
          <p:cNvPr id="13" name="TextBox 12">
            <a:extLst>
              <a:ext uri="{FF2B5EF4-FFF2-40B4-BE49-F238E27FC236}">
                <a16:creationId xmlns:a16="http://schemas.microsoft.com/office/drawing/2014/main" id="{692B3AA5-C716-31B0-FE35-2911BDB77021}"/>
              </a:ext>
            </a:extLst>
          </p:cNvPr>
          <p:cNvSpPr txBox="1"/>
          <p:nvPr/>
        </p:nvSpPr>
        <p:spPr>
          <a:xfrm>
            <a:off x="64120" y="4903129"/>
            <a:ext cx="11614923" cy="1569660"/>
          </a:xfrm>
          <a:prstGeom prst="rect">
            <a:avLst/>
          </a:prstGeom>
          <a:noFill/>
        </p:spPr>
        <p:txBody>
          <a:bodyPr wrap="square" rtlCol="0">
            <a:spAutoFit/>
          </a:bodyPr>
          <a:lstStyle/>
          <a:p>
            <a:r>
              <a:rPr lang="en-US" sz="1600" b="1" dirty="0"/>
              <a:t>Is this degeneracy issue in the exciton band structure at W related to </a:t>
            </a:r>
            <a:r>
              <a:rPr lang="en-US" sz="1600" b="1" dirty="0" err="1"/>
              <a:t>ypp</a:t>
            </a:r>
            <a:r>
              <a:rPr lang="en-US" sz="1600" b="1" dirty="0"/>
              <a:t> interpolation?</a:t>
            </a:r>
          </a:p>
          <a:p>
            <a:r>
              <a:rPr lang="en-US" sz="1600" dirty="0"/>
              <a:t>I think not, I tried to read the energy values directly from ‘</a:t>
            </a:r>
            <a:r>
              <a:rPr lang="en-US" sz="1600" dirty="0" err="1"/>
              <a:t>ndb.BS_diago_Q</a:t>
            </a:r>
            <a:r>
              <a:rPr lang="en-US" sz="1600" dirty="0"/>
              <a:t>*’. However, W = [0.5,0.25,0.75] and it’s not in the list of Q-points of the shifted and unshifted-grid. I checked in the shifted-grid the Q-point [0.25,-0.5,-0.25] and the first energies are:</a:t>
            </a:r>
          </a:p>
          <a:p>
            <a:r>
              <a:rPr lang="en-GB" sz="1600" dirty="0"/>
              <a:t>[12.73773245+0.j, 13.20032153+0.j, 13.30764035+0.j,13.90066499+0.j, 14.29578001+0.j, 14.31913455+0.j….]</a:t>
            </a:r>
          </a:p>
          <a:p>
            <a:r>
              <a:rPr lang="en-IT" sz="1600" dirty="0"/>
              <a:t>Perhaps, my grid does not contain the W point</a:t>
            </a:r>
          </a:p>
          <a:p>
            <a:endParaRPr lang="en-IT" sz="1600" dirty="0"/>
          </a:p>
        </p:txBody>
      </p:sp>
    </p:spTree>
    <p:extLst>
      <p:ext uri="{BB962C8B-B14F-4D97-AF65-F5344CB8AC3E}">
        <p14:creationId xmlns:p14="http://schemas.microsoft.com/office/powerpoint/2010/main" val="1080536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857994"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K-</a:t>
              </a:r>
              <a:r>
                <a:rPr lang="es-ES" sz="3200" b="1" dirty="0" err="1">
                  <a:solidFill>
                    <a:prstClr val="black"/>
                  </a:solidFill>
                  <a:latin typeface="Eurostile" panose="020B0504020202050204" pitchFamily="34" charset="77"/>
                  <a:cs typeface="Arial" panose="020B0604020202020204" pitchFamily="34" charset="0"/>
                </a:rPr>
                <a:t>grid</a:t>
              </a:r>
              <a:r>
                <a:rPr lang="es-ES" sz="3200" b="1" dirty="0">
                  <a:solidFill>
                    <a:prstClr val="black"/>
                  </a:solidFill>
                  <a:latin typeface="Eurostile" panose="020B0504020202050204" pitchFamily="34" charset="77"/>
                  <a:cs typeface="Arial" panose="020B0604020202020204" pitchFamily="34" charset="0"/>
                </a:rPr>
                <a:t> : </a:t>
              </a:r>
              <a:r>
                <a:rPr lang="es-ES" sz="3200" b="1" dirty="0" err="1">
                  <a:solidFill>
                    <a:prstClr val="black"/>
                  </a:solidFill>
                  <a:latin typeface="Eurostile" panose="020B0504020202050204" pitchFamily="34" charset="77"/>
                  <a:cs typeface="Arial" panose="020B0604020202020204" pitchFamily="34" charset="0"/>
                </a:rPr>
                <a:t>wann_tb_mp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0497B7C-76F5-ADAC-21A0-440C671072DE}"/>
              </a:ext>
            </a:extLst>
          </p:cNvPr>
          <p:cNvSpPr txBox="1"/>
          <p:nvPr/>
        </p:nvSpPr>
        <p:spPr>
          <a:xfrm>
            <a:off x="121930" y="936171"/>
            <a:ext cx="11948140" cy="5355312"/>
          </a:xfrm>
          <a:prstGeom prst="rect">
            <a:avLst/>
          </a:prstGeom>
          <a:noFill/>
        </p:spPr>
        <p:txBody>
          <a:bodyPr wrap="square" rtlCol="0">
            <a:spAutoFit/>
          </a:bodyPr>
          <a:lstStyle/>
          <a:p>
            <a:r>
              <a:rPr lang="en-IT" dirty="0"/>
              <a:t>2 classes to handle the k-grid : </a:t>
            </a:r>
            <a:br>
              <a:rPr lang="en-IT" dirty="0"/>
            </a:br>
            <a:r>
              <a:rPr lang="en-IT" dirty="0">
                <a:solidFill>
                  <a:srgbClr val="00B050"/>
                </a:solidFill>
              </a:rPr>
              <a:t>tb_Monkhorst_Pack(</a:t>
            </a:r>
            <a:r>
              <a:rPr lang="en-GB" dirty="0" err="1">
                <a:solidFill>
                  <a:srgbClr val="00B050"/>
                </a:solidFill>
              </a:rPr>
              <a:t>sisl.physics.MonkhorstPack</a:t>
            </a:r>
            <a:r>
              <a:rPr lang="en-IT" dirty="0">
                <a:solidFill>
                  <a:srgbClr val="00B050"/>
                </a:solidFill>
              </a:rPr>
              <a:t>): </a:t>
            </a:r>
            <a:r>
              <a:rPr lang="en-IT" dirty="0"/>
              <a:t>employ </a:t>
            </a:r>
            <a:r>
              <a:rPr lang="en-IT" dirty="0">
                <a:hlinkClick r:id="rId4"/>
              </a:rPr>
              <a:t>sisl </a:t>
            </a:r>
            <a:r>
              <a:rPr lang="en-IT" dirty="0"/>
              <a:t>to create a uniform k-grid, not compatible with wannier90 due to the different conventions in the k-grid generation and the neighbours.</a:t>
            </a:r>
            <a:r>
              <a:rPr lang="en-IT" dirty="0">
                <a:solidFill>
                  <a:srgbClr val="00B050"/>
                </a:solidFill>
              </a:rPr>
              <a:t> </a:t>
            </a:r>
          </a:p>
          <a:p>
            <a:endParaRPr lang="en-IT" dirty="0">
              <a:solidFill>
                <a:srgbClr val="00B050"/>
              </a:solidFill>
            </a:endParaRPr>
          </a:p>
          <a:p>
            <a:r>
              <a:rPr lang="en-IT" dirty="0">
                <a:solidFill>
                  <a:srgbClr val="00B050"/>
                </a:solidFill>
              </a:rPr>
              <a:t>NNKP_Grids(NNKP): </a:t>
            </a:r>
            <a:r>
              <a:rPr lang="en-IT" dirty="0"/>
              <a:t>build a k-grid compatible with the wannier90. In particular, reads and uses the same b-vectors involved in quantities such as the overlap involving the k+b vectors.</a:t>
            </a:r>
            <a:br>
              <a:rPr lang="en-IT" dirty="0"/>
            </a:br>
            <a:r>
              <a:rPr lang="en-IT" dirty="0"/>
              <a:t>Contains useful mapping functions for k and q grids  ( q+b, k-q, k+b/2, k-q-b/2) and folding points back in the first BZ, retaining the translational G-vectors.</a:t>
            </a:r>
          </a:p>
          <a:p>
            <a:endParaRPr lang="en-IT" dirty="0"/>
          </a:p>
          <a:p>
            <a:r>
              <a:rPr lang="en-IT" b="1" dirty="0"/>
              <a:t>Issues</a:t>
            </a:r>
          </a:p>
          <a:p>
            <a:r>
              <a:rPr lang="en-IT" dirty="0"/>
              <a:t>-    Missing optimization from IBZ to full BZ using symmetries from </a:t>
            </a:r>
            <a:r>
              <a:rPr lang="en-IT" dirty="0">
                <a:hlinkClick r:id="rId5"/>
              </a:rPr>
              <a:t>spglib</a:t>
            </a:r>
            <a:r>
              <a:rPr lang="en-IT" dirty="0"/>
              <a:t>. While the mapping of the k-points might be feasible, it is not clear how to transform the Bloch functions and BSE quantitis.</a:t>
            </a:r>
          </a:p>
          <a:p>
            <a:pPr marL="285750" indent="-285750">
              <a:buFontTx/>
              <a:buChar char="-"/>
            </a:pPr>
            <a:r>
              <a:rPr lang="en-IT" dirty="0"/>
              <a:t>The uniform k-grid generated by Yambo after removing the symmetries is incompatible with wannier90. Moreover, this grid seems to be odd w.r.t QE. For example, for LiF a 4x4x4 grid in QE gives 10 points in the IBZ and 64 in the full BZ. Yambo recognizes 10 points in the IBZ but expand to 256 in the full BZ. Moreover, it assign a grid of 8x8x8.</a:t>
            </a:r>
            <a:br>
              <a:rPr lang="en-IT" dirty="0"/>
            </a:br>
            <a:r>
              <a:rPr lang="en-IT" dirty="0"/>
              <a:t>Additionally, remember that Yambo works in i.k.u. units and internal functions of yambopy are available to convert from iku to QE units</a:t>
            </a:r>
          </a:p>
          <a:p>
            <a:pPr marL="285750" indent="-285750">
              <a:buFontTx/>
              <a:buChar char="-"/>
            </a:pPr>
            <a:r>
              <a:rPr lang="en-IT" dirty="0"/>
              <a:t>Without compatibility between the grids is impossible to integrate the Kernel K computed by Yambo with tbwannier</a:t>
            </a:r>
          </a:p>
          <a:p>
            <a:endParaRPr lang="en-IT" dirty="0"/>
          </a:p>
        </p:txBody>
      </p:sp>
    </p:spTree>
    <p:extLst>
      <p:ext uri="{BB962C8B-B14F-4D97-AF65-F5344CB8AC3E}">
        <p14:creationId xmlns:p14="http://schemas.microsoft.com/office/powerpoint/2010/main" val="355152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4044617"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TB </a:t>
              </a:r>
              <a:r>
                <a:rPr lang="es-ES" sz="3200" b="1" dirty="0" err="1">
                  <a:solidFill>
                    <a:prstClr val="black"/>
                  </a:solidFill>
                  <a:latin typeface="Eurostile" panose="020B0504020202050204" pitchFamily="34" charset="77"/>
                  <a:cs typeface="Arial" panose="020B0604020202020204" pitchFamily="34" charset="0"/>
                </a:rPr>
                <a:t>Hamiltonian</a:t>
              </a:r>
              <a:r>
                <a:rPr lang="es-ES" sz="3200" b="1" dirty="0">
                  <a:solidFill>
                    <a:prstClr val="black"/>
                  </a:solidFill>
                  <a:latin typeface="Eurostile" panose="020B0504020202050204" pitchFamily="34" charset="77"/>
                  <a:cs typeface="Arial" panose="020B0604020202020204" pitchFamily="34" charset="0"/>
                </a:rPr>
                <a:t> : </a:t>
              </a:r>
              <a:r>
                <a:rPr lang="es-ES" sz="3200" b="1" dirty="0" err="1">
                  <a:solidFill>
                    <a:prstClr val="black"/>
                  </a:solidFill>
                  <a:latin typeface="Eurostile" panose="020B0504020202050204" pitchFamily="34" charset="77"/>
                  <a:cs typeface="Arial" panose="020B0604020202020204" pitchFamily="34" charset="0"/>
                </a:rPr>
                <a:t>wann_model</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0497B7C-76F5-ADAC-21A0-440C671072DE}"/>
              </a:ext>
            </a:extLst>
          </p:cNvPr>
          <p:cNvSpPr txBox="1"/>
          <p:nvPr/>
        </p:nvSpPr>
        <p:spPr>
          <a:xfrm>
            <a:off x="121930" y="936171"/>
            <a:ext cx="11948140" cy="646331"/>
          </a:xfrm>
          <a:prstGeom prst="rect">
            <a:avLst/>
          </a:prstGeom>
          <a:noFill/>
        </p:spPr>
        <p:txBody>
          <a:bodyPr wrap="square" rtlCol="0">
            <a:spAutoFit/>
          </a:bodyPr>
          <a:lstStyle/>
          <a:p>
            <a:r>
              <a:rPr lang="en-GB" dirty="0"/>
              <a:t>C</a:t>
            </a:r>
            <a:r>
              <a:rPr lang="en-IT" dirty="0"/>
              <a:t>lass </a:t>
            </a:r>
            <a:r>
              <a:rPr lang="en-GB" dirty="0">
                <a:solidFill>
                  <a:srgbClr val="00B050"/>
                </a:solidFill>
              </a:rPr>
              <a:t>TBMODEL(</a:t>
            </a:r>
            <a:r>
              <a:rPr lang="en-GB" dirty="0" err="1">
                <a:solidFill>
                  <a:srgbClr val="00B050"/>
                </a:solidFill>
              </a:rPr>
              <a:t>tbmodels.Model</a:t>
            </a:r>
            <a:r>
              <a:rPr lang="en-GB" dirty="0">
                <a:solidFill>
                  <a:srgbClr val="00B050"/>
                </a:solidFill>
              </a:rPr>
              <a:t>): </a:t>
            </a:r>
            <a:r>
              <a:rPr lang="en-GB" dirty="0"/>
              <a:t>gives possibility of building the Hamiltonian from </a:t>
            </a:r>
            <a:r>
              <a:rPr lang="en-GB" dirty="0" err="1">
                <a:hlinkClick r:id="rId4"/>
              </a:rPr>
              <a:t>tbmodels</a:t>
            </a:r>
            <a:r>
              <a:rPr lang="en-GB" dirty="0"/>
              <a:t> or internally from a HR Object read from wannier90 (_</a:t>
            </a:r>
            <a:r>
              <a:rPr lang="en-GB" dirty="0" err="1"/>
              <a:t>hr.dat</a:t>
            </a:r>
            <a:r>
              <a:rPr lang="en-GB" dirty="0"/>
              <a:t>) </a:t>
            </a:r>
          </a:p>
        </p:txBody>
      </p:sp>
      <p:pic>
        <p:nvPicPr>
          <p:cNvPr id="4" name="Picture 3" descr="A mathematical equation with black letters&#10;&#10;Description automatically generated">
            <a:extLst>
              <a:ext uri="{FF2B5EF4-FFF2-40B4-BE49-F238E27FC236}">
                <a16:creationId xmlns:a16="http://schemas.microsoft.com/office/drawing/2014/main" id="{93989989-5118-4A3D-411B-0325BD31C014}"/>
              </a:ext>
            </a:extLst>
          </p:cNvPr>
          <p:cNvPicPr>
            <a:picLocks noChangeAspect="1"/>
          </p:cNvPicPr>
          <p:nvPr/>
        </p:nvPicPr>
        <p:blipFill>
          <a:blip r:embed="rId5"/>
          <a:stretch>
            <a:fillRect/>
          </a:stretch>
        </p:blipFill>
        <p:spPr>
          <a:xfrm>
            <a:off x="4552951" y="1688852"/>
            <a:ext cx="2628900" cy="927100"/>
          </a:xfrm>
          <a:prstGeom prst="rect">
            <a:avLst/>
          </a:prstGeom>
        </p:spPr>
      </p:pic>
      <p:sp>
        <p:nvSpPr>
          <p:cNvPr id="5" name="TextBox 4">
            <a:extLst>
              <a:ext uri="{FF2B5EF4-FFF2-40B4-BE49-F238E27FC236}">
                <a16:creationId xmlns:a16="http://schemas.microsoft.com/office/drawing/2014/main" id="{E0342E5C-A60F-5FF0-B18C-AFF9F5BAAF89}"/>
              </a:ext>
            </a:extLst>
          </p:cNvPr>
          <p:cNvSpPr txBox="1"/>
          <p:nvPr/>
        </p:nvSpPr>
        <p:spPr>
          <a:xfrm>
            <a:off x="121930" y="2763691"/>
            <a:ext cx="11948140" cy="3416320"/>
          </a:xfrm>
          <a:prstGeom prst="rect">
            <a:avLst/>
          </a:prstGeom>
          <a:noFill/>
        </p:spPr>
        <p:txBody>
          <a:bodyPr wrap="square" rtlCol="0">
            <a:spAutoFit/>
          </a:bodyPr>
          <a:lstStyle/>
          <a:p>
            <a:r>
              <a:rPr lang="en-US" dirty="0"/>
              <a:t>Solves the Hamiltonian for each k-point, giving the possibility of plotting the band structure. </a:t>
            </a:r>
          </a:p>
          <a:p>
            <a:r>
              <a:rPr lang="en-US" dirty="0"/>
              <a:t>Computes the light-matter Hamiltonian</a:t>
            </a:r>
          </a:p>
          <a:p>
            <a:endParaRPr lang="en-US" dirty="0"/>
          </a:p>
          <a:p>
            <a:endParaRPr lang="en-US" dirty="0"/>
          </a:p>
          <a:p>
            <a:endParaRPr lang="en-US" dirty="0"/>
          </a:p>
          <a:p>
            <a:endParaRPr lang="en-US" dirty="0"/>
          </a:p>
          <a:p>
            <a:r>
              <a:rPr lang="en-US" dirty="0"/>
              <a:t>Stores important quantities such as the eigenvectors, eigenvalues, occupations and the transition table</a:t>
            </a:r>
          </a:p>
          <a:p>
            <a:endParaRPr lang="en-US" dirty="0"/>
          </a:p>
          <a:p>
            <a:r>
              <a:rPr lang="en-IT" b="1" dirty="0"/>
              <a:t>Issues</a:t>
            </a:r>
          </a:p>
          <a:p>
            <a:pPr marL="285750" indent="-285750">
              <a:buFontTx/>
              <a:buChar char="-"/>
            </a:pPr>
            <a:r>
              <a:rPr lang="en-US" dirty="0"/>
              <a:t>Missing interpolation routines</a:t>
            </a:r>
          </a:p>
          <a:p>
            <a:pPr marL="285750" indent="-285750">
              <a:buFontTx/>
              <a:buChar char="-"/>
            </a:pPr>
            <a:r>
              <a:rPr lang="en-US" dirty="0"/>
              <a:t>The accuracy of the band structure and its dispersion has not been widely tested and we spotted few differences between the bands computed with </a:t>
            </a:r>
            <a:r>
              <a:rPr lang="en-US" dirty="0" err="1"/>
              <a:t>tbmodels</a:t>
            </a:r>
            <a:r>
              <a:rPr lang="en-US" dirty="0"/>
              <a:t> and internally from _</a:t>
            </a:r>
            <a:r>
              <a:rPr lang="en-US" dirty="0" err="1"/>
              <a:t>hr.dat</a:t>
            </a:r>
            <a:endParaRPr lang="en-GB" dirty="0"/>
          </a:p>
        </p:txBody>
      </p:sp>
      <p:pic>
        <p:nvPicPr>
          <p:cNvPr id="7" name="Picture 6" descr="A mathematical equation with numbers and symbols&#10;&#10;Description automatically generated">
            <a:extLst>
              <a:ext uri="{FF2B5EF4-FFF2-40B4-BE49-F238E27FC236}">
                <a16:creationId xmlns:a16="http://schemas.microsoft.com/office/drawing/2014/main" id="{F0AF786E-E2AE-5320-3449-F50D7D1BD1C0}"/>
              </a:ext>
            </a:extLst>
          </p:cNvPr>
          <p:cNvPicPr>
            <a:picLocks noChangeAspect="1"/>
          </p:cNvPicPr>
          <p:nvPr/>
        </p:nvPicPr>
        <p:blipFill>
          <a:blip r:embed="rId6"/>
          <a:stretch>
            <a:fillRect/>
          </a:stretch>
        </p:blipFill>
        <p:spPr>
          <a:xfrm>
            <a:off x="4184651" y="3429000"/>
            <a:ext cx="3365500" cy="825500"/>
          </a:xfrm>
          <a:prstGeom prst="rect">
            <a:avLst/>
          </a:prstGeom>
        </p:spPr>
      </p:pic>
    </p:spTree>
    <p:extLst>
      <p:ext uri="{BB962C8B-B14F-4D97-AF65-F5344CB8AC3E}">
        <p14:creationId xmlns:p14="http://schemas.microsoft.com/office/powerpoint/2010/main" val="204727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4026583"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H2p </a:t>
              </a:r>
              <a:r>
                <a:rPr lang="es-ES" sz="3200" b="1" dirty="0" err="1">
                  <a:solidFill>
                    <a:prstClr val="black"/>
                  </a:solidFill>
                  <a:latin typeface="Eurostile" panose="020B0504020202050204" pitchFamily="34" charset="77"/>
                  <a:cs typeface="Arial" panose="020B0604020202020204" pitchFamily="34" charset="0"/>
                </a:rPr>
                <a:t>Hamiltonian</a:t>
              </a:r>
              <a:r>
                <a:rPr lang="es-ES" sz="3200" b="1" dirty="0">
                  <a:solidFill>
                    <a:prstClr val="black"/>
                  </a:solidFill>
                  <a:latin typeface="Eurostile" panose="020B0504020202050204" pitchFamily="34" charset="77"/>
                  <a:cs typeface="Arial" panose="020B0604020202020204" pitchFamily="34" charset="0"/>
                </a:rPr>
                <a:t> :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0497B7C-76F5-ADAC-21A0-440C671072DE}"/>
              </a:ext>
            </a:extLst>
          </p:cNvPr>
          <p:cNvSpPr txBox="1"/>
          <p:nvPr/>
        </p:nvSpPr>
        <p:spPr>
          <a:xfrm>
            <a:off x="121930" y="936171"/>
            <a:ext cx="11948140" cy="2031325"/>
          </a:xfrm>
          <a:prstGeom prst="rect">
            <a:avLst/>
          </a:prstGeom>
          <a:noFill/>
        </p:spPr>
        <p:txBody>
          <a:bodyPr wrap="square" rtlCol="0">
            <a:spAutoFit/>
          </a:bodyPr>
          <a:lstStyle/>
          <a:p>
            <a:r>
              <a:rPr lang="en-GB" dirty="0"/>
              <a:t>C</a:t>
            </a:r>
            <a:r>
              <a:rPr lang="en-IT" dirty="0"/>
              <a:t>lass </a:t>
            </a:r>
            <a:r>
              <a:rPr lang="en-GB" dirty="0">
                <a:solidFill>
                  <a:srgbClr val="00B050"/>
                </a:solidFill>
              </a:rPr>
              <a:t>H2P: </a:t>
            </a:r>
            <a:r>
              <a:rPr lang="en-GB" dirty="0"/>
              <a:t>builds the resonant part of the BSE Hamiltonian following the </a:t>
            </a:r>
            <a:r>
              <a:rPr lang="en-GB" dirty="0">
                <a:hlinkClick r:id="rId4"/>
              </a:rPr>
              <a:t>Onida formalism</a:t>
            </a:r>
            <a:r>
              <a:rPr lang="en-GB" dirty="0"/>
              <a:t> in the TD approximation. In the future, we might include the possibility of building full BSE Hamiltonian (w/o TD, coupling, particle-particle channels etc..)</a:t>
            </a:r>
          </a:p>
          <a:p>
            <a:endParaRPr lang="en-GB" dirty="0"/>
          </a:p>
          <a:p>
            <a:r>
              <a:rPr lang="en-GB" dirty="0"/>
              <a:t>Kernel build from a model Coulomb potential or </a:t>
            </a:r>
            <a:r>
              <a:rPr lang="en-GB" dirty="0" err="1"/>
              <a:t>Yambo</a:t>
            </a:r>
            <a:r>
              <a:rPr lang="en-GB" dirty="0"/>
              <a:t> Kernel.</a:t>
            </a:r>
          </a:p>
          <a:p>
            <a:endParaRPr lang="en-GB" dirty="0"/>
          </a:p>
          <a:p>
            <a:r>
              <a:rPr lang="en-GB" dirty="0"/>
              <a:t>If a second q-grid is present, which should be half a size of the k-grid, it solves the BSE for each q-point.</a:t>
            </a:r>
          </a:p>
          <a:p>
            <a:r>
              <a:rPr lang="en-GB" dirty="0"/>
              <a:t>It gives the possibility to compute absorption and the </a:t>
            </a:r>
            <a:r>
              <a:rPr lang="en-GB" dirty="0">
                <a:hlinkClick r:id="rId5"/>
              </a:rPr>
              <a:t>exciton overlaps.</a:t>
            </a:r>
            <a:endParaRPr lang="en-GB" dirty="0"/>
          </a:p>
        </p:txBody>
      </p:sp>
      <p:sp>
        <p:nvSpPr>
          <p:cNvPr id="2" name="TextBox 1">
            <a:extLst>
              <a:ext uri="{FF2B5EF4-FFF2-40B4-BE49-F238E27FC236}">
                <a16:creationId xmlns:a16="http://schemas.microsoft.com/office/drawing/2014/main" id="{67A4E594-800D-7CE9-41DF-716A624F5B31}"/>
              </a:ext>
            </a:extLst>
          </p:cNvPr>
          <p:cNvSpPr txBox="1"/>
          <p:nvPr/>
        </p:nvSpPr>
        <p:spPr>
          <a:xfrm>
            <a:off x="121930" y="4602026"/>
            <a:ext cx="11948140" cy="2031325"/>
          </a:xfrm>
          <a:prstGeom prst="rect">
            <a:avLst/>
          </a:prstGeom>
          <a:noFill/>
        </p:spPr>
        <p:txBody>
          <a:bodyPr wrap="square" rtlCol="0">
            <a:spAutoFit/>
          </a:bodyPr>
          <a:lstStyle/>
          <a:p>
            <a:r>
              <a:rPr lang="en-US" b="1" dirty="0"/>
              <a:t>Issue</a:t>
            </a:r>
            <a:endParaRPr lang="en-GB" dirty="0"/>
          </a:p>
          <a:p>
            <a:pPr marL="285750" indent="-285750">
              <a:buFontTx/>
              <a:buChar char="-"/>
            </a:pPr>
            <a:r>
              <a:rPr lang="en-GB" dirty="0"/>
              <a:t>While we have routines to read the BSE Kernel from </a:t>
            </a:r>
            <a:r>
              <a:rPr lang="en-GB" dirty="0" err="1"/>
              <a:t>Yambo</a:t>
            </a:r>
            <a:r>
              <a:rPr lang="en-GB" dirty="0"/>
              <a:t> in transitions space the incompatibility with the grids prevents from us to use this feature</a:t>
            </a:r>
          </a:p>
          <a:p>
            <a:pPr marL="285750" indent="-285750">
              <a:buFontTx/>
              <a:buChar char="-"/>
            </a:pPr>
            <a:r>
              <a:rPr lang="en-GB" dirty="0"/>
              <a:t>PL_0 still to be bug-</a:t>
            </a:r>
            <a:r>
              <a:rPr lang="en-GB" dirty="0" err="1"/>
              <a:t>fxied</a:t>
            </a:r>
            <a:endParaRPr lang="en-GB" dirty="0"/>
          </a:p>
          <a:p>
            <a:pPr marL="285750" indent="-285750">
              <a:buFontTx/>
              <a:buChar char="-"/>
            </a:pPr>
            <a:r>
              <a:rPr lang="en-GB" dirty="0"/>
              <a:t>Missing a correct computation of the initial exciton projections both from a theoretical and computational point of view. Wannier90 expect a .</a:t>
            </a:r>
            <a:r>
              <a:rPr lang="en-GB" dirty="0" err="1"/>
              <a:t>amn</a:t>
            </a:r>
            <a:r>
              <a:rPr lang="en-GB" dirty="0"/>
              <a:t> file which should give an hint of the initial trial functions</a:t>
            </a:r>
          </a:p>
          <a:p>
            <a:pPr marL="285750" indent="-285750">
              <a:buFontTx/>
              <a:buChar char="-"/>
            </a:pPr>
            <a:r>
              <a:rPr lang="en-GB" dirty="0"/>
              <a:t>There might be unknown bugs as absorption.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43035B-FBBC-0A7F-DDD7-DEDF9261E440}"/>
                  </a:ext>
                </a:extLst>
              </p:cNvPr>
              <p:cNvSpPr txBox="1"/>
              <p:nvPr/>
            </p:nvSpPr>
            <p:spPr>
              <a:xfrm>
                <a:off x="-45533" y="3043926"/>
                <a:ext cx="5701393" cy="7701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sSub>
                            <m:sSubPr>
                              <m:ctrlPr>
                                <a:rPr lang="en-GB"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1</m:t>
                              </m:r>
                            </m:sub>
                          </m:sSub>
                        </m:e>
                        <m:sub>
                          <m:r>
                            <a:rPr lang="en-GB" i="1" smtClean="0">
                              <a:latin typeface="Cambria Math" panose="02040503050406030204" pitchFamily="18" charset="0"/>
                              <a:ea typeface="Cambria Math" panose="02040503050406030204" pitchFamily="18" charset="0"/>
                            </a:rPr>
                            <m:t>𝛼𝛽</m:t>
                          </m:r>
                        </m:sub>
                        <m:sup>
                          <m:r>
                            <a:rPr lang="en-US" b="0" i="1" smtClean="0">
                              <a:latin typeface="Cambria Math" panose="02040503050406030204" pitchFamily="18" charset="0"/>
                            </a:rPr>
                            <m:t>𝐵𝑆𝐸</m:t>
                          </m:r>
                        </m:sup>
                      </m:sSubSup>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𝛼𝛽</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𝑉</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𝑘</m:t>
                              </m:r>
                            </m:sub>
                          </m:sSub>
                        </m:den>
                      </m:f>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𝜆</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𝛼𝛽</m:t>
                              </m:r>
                            </m:sub>
                            <m:sup>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𝐵𝑆𝐸</m:t>
                              </m:r>
                            </m:sup>
                          </m:sSubSup>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𝜂</m:t>
                                  </m:r>
                                </m:e>
                                <m:sup>
                                  <m:r>
                                    <a:rPr lang="en-US" b="0" i="1" smtClean="0">
                                      <a:latin typeface="Cambria Math" panose="02040503050406030204" pitchFamily="18" charset="0"/>
                                      <a:ea typeface="Cambria Math" panose="02040503050406030204" pitchFamily="18" charset="0"/>
                                    </a:rPr>
                                    <m:t>2</m:t>
                                  </m:r>
                                </m:sup>
                              </m:sSup>
                            </m:den>
                          </m:f>
                        </m:e>
                      </m:nary>
                    </m:oMath>
                  </m:oMathPara>
                </a14:m>
                <a:endParaRPr lang="en-IT" dirty="0"/>
              </a:p>
            </p:txBody>
          </p:sp>
        </mc:Choice>
        <mc:Fallback xmlns="">
          <p:sp>
            <p:nvSpPr>
              <p:cNvPr id="9" name="TextBox 8">
                <a:extLst>
                  <a:ext uri="{FF2B5EF4-FFF2-40B4-BE49-F238E27FC236}">
                    <a16:creationId xmlns:a16="http://schemas.microsoft.com/office/drawing/2014/main" id="{A343035B-FBBC-0A7F-DDD7-DEDF9261E440}"/>
                  </a:ext>
                </a:extLst>
              </p:cNvPr>
              <p:cNvSpPr txBox="1">
                <a:spLocks noRot="1" noChangeAspect="1" noMove="1" noResize="1" noEditPoints="1" noAdjustHandles="1" noChangeArrowheads="1" noChangeShapeType="1" noTextEdit="1"/>
              </p:cNvSpPr>
              <p:nvPr/>
            </p:nvSpPr>
            <p:spPr>
              <a:xfrm>
                <a:off x="-45533" y="3043926"/>
                <a:ext cx="5701393" cy="770147"/>
              </a:xfrm>
              <a:prstGeom prst="rect">
                <a:avLst/>
              </a:prstGeom>
              <a:blipFill>
                <a:blip r:embed="rId6"/>
                <a:stretch>
                  <a:fillRect t="-117742" b="-167742"/>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51E6E7-8F4B-F4AA-8236-88F25ACEAF81}"/>
                  </a:ext>
                </a:extLst>
              </p:cNvPr>
              <p:cNvSpPr txBox="1"/>
              <p:nvPr/>
            </p:nvSpPr>
            <p:spPr>
              <a:xfrm>
                <a:off x="5655860" y="3043926"/>
                <a:ext cx="5701393" cy="7701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sSub>
                            <m:sSubPr>
                              <m:ctrlPr>
                                <a:rPr lang="en-GB"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2</m:t>
                              </m:r>
                            </m:sub>
                          </m:sSub>
                        </m:e>
                        <m:sub>
                          <m:r>
                            <a:rPr lang="en-GB" i="1" smtClean="0">
                              <a:latin typeface="Cambria Math" panose="02040503050406030204" pitchFamily="18" charset="0"/>
                              <a:ea typeface="Cambria Math" panose="02040503050406030204" pitchFamily="18" charset="0"/>
                            </a:rPr>
                            <m:t>𝛼𝛽</m:t>
                          </m:r>
                        </m:sub>
                        <m:sup>
                          <m:r>
                            <a:rPr lang="en-US" b="0" i="1" smtClean="0">
                              <a:latin typeface="Cambria Math" panose="02040503050406030204" pitchFamily="18" charset="0"/>
                            </a:rPr>
                            <m:t>𝐵𝑆𝐸</m:t>
                          </m:r>
                        </m:sup>
                      </m:sSubSup>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𝑉</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𝑘</m:t>
                              </m:r>
                            </m:sub>
                          </m:sSub>
                        </m:den>
                      </m:f>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𝜆</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𝛼𝛽</m:t>
                              </m:r>
                            </m:sub>
                            <m:sup>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𝐵𝑆𝐸</m:t>
                              </m:r>
                            </m:sup>
                          </m:sSub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𝜂</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𝜂</m:t>
                                  </m:r>
                                </m:e>
                                <m:sup>
                                  <m:r>
                                    <a:rPr lang="en-US" b="0" i="1" smtClean="0">
                                      <a:latin typeface="Cambria Math" panose="02040503050406030204" pitchFamily="18" charset="0"/>
                                      <a:ea typeface="Cambria Math" panose="02040503050406030204" pitchFamily="18" charset="0"/>
                                    </a:rPr>
                                    <m:t>2</m:t>
                                  </m:r>
                                </m:sup>
                              </m:sSup>
                            </m:den>
                          </m:f>
                        </m:e>
                      </m:nary>
                    </m:oMath>
                  </m:oMathPara>
                </a14:m>
                <a:endParaRPr lang="en-IT" dirty="0"/>
              </a:p>
            </p:txBody>
          </p:sp>
        </mc:Choice>
        <mc:Fallback xmlns="">
          <p:sp>
            <p:nvSpPr>
              <p:cNvPr id="10" name="TextBox 9">
                <a:extLst>
                  <a:ext uri="{FF2B5EF4-FFF2-40B4-BE49-F238E27FC236}">
                    <a16:creationId xmlns:a16="http://schemas.microsoft.com/office/drawing/2014/main" id="{4451E6E7-8F4B-F4AA-8236-88F25ACEAF81}"/>
                  </a:ext>
                </a:extLst>
              </p:cNvPr>
              <p:cNvSpPr txBox="1">
                <a:spLocks noRot="1" noChangeAspect="1" noMove="1" noResize="1" noEditPoints="1" noAdjustHandles="1" noChangeArrowheads="1" noChangeShapeType="1" noTextEdit="1"/>
              </p:cNvSpPr>
              <p:nvPr/>
            </p:nvSpPr>
            <p:spPr>
              <a:xfrm>
                <a:off x="5655860" y="3043926"/>
                <a:ext cx="5701393" cy="770147"/>
              </a:xfrm>
              <a:prstGeom prst="rect">
                <a:avLst/>
              </a:prstGeom>
              <a:blipFill>
                <a:blip r:embed="rId7"/>
                <a:stretch>
                  <a:fillRect t="-119355" b="-166129"/>
                </a:stretch>
              </a:blipFill>
            </p:spPr>
            <p:txBody>
              <a:bodyPr/>
              <a:lstStyle/>
              <a:p>
                <a:r>
                  <a:rPr lang="en-IT">
                    <a:noFill/>
                  </a:rPr>
                  <a:t> </a:t>
                </a:r>
              </a:p>
            </p:txBody>
          </p:sp>
        </mc:Fallback>
      </mc:AlternateContent>
      <p:sp>
        <p:nvSpPr>
          <p:cNvPr id="11" name="TextBox 10">
            <a:extLst>
              <a:ext uri="{FF2B5EF4-FFF2-40B4-BE49-F238E27FC236}">
                <a16:creationId xmlns:a16="http://schemas.microsoft.com/office/drawing/2014/main" id="{7AC49089-452B-6A78-8B42-F85557895E16}"/>
              </a:ext>
            </a:extLst>
          </p:cNvPr>
          <p:cNvSpPr txBox="1"/>
          <p:nvPr/>
        </p:nvSpPr>
        <p:spPr>
          <a:xfrm>
            <a:off x="7866736" y="3838717"/>
            <a:ext cx="1861457" cy="369332"/>
          </a:xfrm>
          <a:prstGeom prst="rect">
            <a:avLst/>
          </a:prstGeom>
          <a:noFill/>
        </p:spPr>
        <p:txBody>
          <a:bodyPr wrap="square" rtlCol="0">
            <a:spAutoFit/>
          </a:bodyPr>
          <a:lstStyle/>
          <a:p>
            <a:r>
              <a:rPr lang="en-IT" dirty="0">
                <a:solidFill>
                  <a:srgbClr val="FF0000"/>
                </a:solidFill>
              </a:rPr>
              <a:t>Absorption</a:t>
            </a:r>
          </a:p>
        </p:txBody>
      </p:sp>
      <p:pic>
        <p:nvPicPr>
          <p:cNvPr id="13" name="Picture 12" descr="A close-up of a mathematical equation&#10;&#10;Description automatically generated">
            <a:extLst>
              <a:ext uri="{FF2B5EF4-FFF2-40B4-BE49-F238E27FC236}">
                <a16:creationId xmlns:a16="http://schemas.microsoft.com/office/drawing/2014/main" id="{E7126CBD-3056-6D05-5E23-50DF69489003}"/>
              </a:ext>
            </a:extLst>
          </p:cNvPr>
          <p:cNvPicPr>
            <a:picLocks noChangeAspect="1"/>
          </p:cNvPicPr>
          <p:nvPr/>
        </p:nvPicPr>
        <p:blipFill>
          <a:blip r:embed="rId8"/>
          <a:stretch>
            <a:fillRect/>
          </a:stretch>
        </p:blipFill>
        <p:spPr>
          <a:xfrm>
            <a:off x="413665" y="3755449"/>
            <a:ext cx="3911600" cy="927100"/>
          </a:xfrm>
          <a:prstGeom prst="rect">
            <a:avLst/>
          </a:prstGeom>
        </p:spPr>
      </p:pic>
    </p:spTree>
    <p:extLst>
      <p:ext uri="{BB962C8B-B14F-4D97-AF65-F5344CB8AC3E}">
        <p14:creationId xmlns:p14="http://schemas.microsoft.com/office/powerpoint/2010/main" val="256217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88111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Exciton</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overlaps</a:t>
              </a:r>
              <a:r>
                <a:rPr lang="es-ES" sz="3200" b="1" dirty="0">
                  <a:solidFill>
                    <a:prstClr val="black"/>
                  </a:solidFill>
                  <a:latin typeface="Eurostile" panose="020B0504020202050204" pitchFamily="34" charset="77"/>
                  <a:cs typeface="Arial" panose="020B0604020202020204" pitchFamily="34" charset="0"/>
                </a:rPr>
                <a:t>: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7617C13-2578-E09E-643A-3227C086E18A}"/>
              </a:ext>
            </a:extLst>
          </p:cNvPr>
          <p:cNvSpPr txBox="1"/>
          <p:nvPr/>
        </p:nvSpPr>
        <p:spPr>
          <a:xfrm>
            <a:off x="5165271" y="699932"/>
            <a:ext cx="1861457" cy="369332"/>
          </a:xfrm>
          <a:prstGeom prst="rect">
            <a:avLst/>
          </a:prstGeom>
          <a:noFill/>
        </p:spPr>
        <p:txBody>
          <a:bodyPr wrap="square" rtlCol="0">
            <a:spAutoFit/>
          </a:bodyPr>
          <a:lstStyle/>
          <a:p>
            <a:r>
              <a:rPr lang="en-IT" dirty="0">
                <a:solidFill>
                  <a:srgbClr val="FF0000"/>
                </a:solidFill>
              </a:rPr>
              <a:t>Exciton overlaps</a:t>
            </a:r>
          </a:p>
        </p:txBody>
      </p:sp>
      <p:pic>
        <p:nvPicPr>
          <p:cNvPr id="8" name="Picture 7" descr="A black text on a white background&#10;&#10;Description automatically generated">
            <a:extLst>
              <a:ext uri="{FF2B5EF4-FFF2-40B4-BE49-F238E27FC236}">
                <a16:creationId xmlns:a16="http://schemas.microsoft.com/office/drawing/2014/main" id="{9D169F56-A6F5-9603-015B-23F33D6DC5F4}"/>
              </a:ext>
            </a:extLst>
          </p:cNvPr>
          <p:cNvPicPr>
            <a:picLocks noChangeAspect="1"/>
          </p:cNvPicPr>
          <p:nvPr/>
        </p:nvPicPr>
        <p:blipFill>
          <a:blip r:embed="rId4"/>
          <a:stretch>
            <a:fillRect/>
          </a:stretch>
        </p:blipFill>
        <p:spPr>
          <a:xfrm>
            <a:off x="3397707" y="1069264"/>
            <a:ext cx="5396584" cy="1189379"/>
          </a:xfrm>
          <a:prstGeom prst="rect">
            <a:avLst/>
          </a:prstGeom>
        </p:spPr>
      </p:pic>
      <p:sp>
        <p:nvSpPr>
          <p:cNvPr id="12" name="TextBox 11">
            <a:extLst>
              <a:ext uri="{FF2B5EF4-FFF2-40B4-BE49-F238E27FC236}">
                <a16:creationId xmlns:a16="http://schemas.microsoft.com/office/drawing/2014/main" id="{29686E47-009F-C3D0-13BB-09BFA677B9D7}"/>
              </a:ext>
            </a:extLst>
          </p:cNvPr>
          <p:cNvSpPr txBox="1"/>
          <p:nvPr/>
        </p:nvSpPr>
        <p:spPr>
          <a:xfrm>
            <a:off x="243860" y="2258643"/>
            <a:ext cx="11948140" cy="3970318"/>
          </a:xfrm>
          <a:prstGeom prst="rect">
            <a:avLst/>
          </a:prstGeom>
          <a:noFill/>
        </p:spPr>
        <p:txBody>
          <a:bodyPr wrap="square" rtlCol="0">
            <a:spAutoFit/>
          </a:bodyPr>
          <a:lstStyle/>
          <a:p>
            <a:r>
              <a:rPr lang="en-US" dirty="0"/>
              <a:t>It is possible to compute this overlap for each S and S’. The code maps the k, </a:t>
            </a:r>
            <a:r>
              <a:rPr lang="en-US" dirty="0" err="1"/>
              <a:t>k+B</a:t>
            </a:r>
            <a:r>
              <a:rPr lang="en-US" dirty="0"/>
              <a:t>/2, Q+B, k-Q-B/2, k-Q quantities.</a:t>
            </a:r>
          </a:p>
          <a:p>
            <a:r>
              <a:rPr lang="en-US" dirty="0"/>
              <a:t>It is not clear to me how the summation works, for each transition I have only one c, v and k. If it implies the case of degenerate solutions of the BSE I wrote a function that checks the degeneracy of the BSE eigenvectors, which however has not been tested.</a:t>
            </a:r>
          </a:p>
          <a:p>
            <a:endParaRPr lang="en-US" dirty="0"/>
          </a:p>
          <a:p>
            <a:r>
              <a:rPr lang="en-US" dirty="0"/>
              <a:t>I am not sure if one should compute the overlap matrix for all </a:t>
            </a:r>
            <a:r>
              <a:rPr lang="en-US" dirty="0" err="1"/>
              <a:t>transistions</a:t>
            </a:r>
            <a:r>
              <a:rPr lang="en-US" dirty="0"/>
              <a:t> S ( = </a:t>
            </a:r>
            <a:r>
              <a:rPr lang="en-US" dirty="0" err="1"/>
              <a:t>dimbse</a:t>
            </a:r>
            <a:r>
              <a:rPr lang="en-US" dirty="0"/>
              <a:t>) or only for the states which are of interest. The second option makes sense to me, one might want to study the S=S’=0 excitons.</a:t>
            </a:r>
          </a:p>
          <a:p>
            <a:r>
              <a:rPr lang="en-US" dirty="0"/>
              <a:t>As a proof of concept, I tried to compute these overlaps, along with the .</a:t>
            </a:r>
            <a:r>
              <a:rPr lang="en-US" dirty="0" err="1"/>
              <a:t>amn</a:t>
            </a:r>
            <a:r>
              <a:rPr lang="en-US" dirty="0"/>
              <a:t> .</a:t>
            </a:r>
            <a:r>
              <a:rPr lang="en-US" dirty="0" err="1"/>
              <a:t>nnkp</a:t>
            </a:r>
            <a:r>
              <a:rPr lang="en-US" dirty="0"/>
              <a:t> and .</a:t>
            </a:r>
            <a:r>
              <a:rPr lang="en-US" dirty="0" err="1"/>
              <a:t>eig</a:t>
            </a:r>
            <a:r>
              <a:rPr lang="en-US" dirty="0"/>
              <a:t> file and feed those file to wannier90.</a:t>
            </a:r>
          </a:p>
          <a:p>
            <a:r>
              <a:rPr lang="en-US" dirty="0"/>
              <a:t>Eventually, the code run but crashed before reaching the end of the disentanglement procedure.</a:t>
            </a:r>
          </a:p>
          <a:p>
            <a:endParaRPr lang="en-US" dirty="0"/>
          </a:p>
          <a:p>
            <a:r>
              <a:rPr lang="en-US" dirty="0"/>
              <a:t>Since the idea is to compute the disentanglement U function from Wannier90 I assume that is ok to replace the initial geometrical structure with a fake atom at the origin with only an s-projection. I don’t know if this is the correct procedure.</a:t>
            </a:r>
          </a:p>
          <a:p>
            <a:r>
              <a:rPr lang="en-US" dirty="0"/>
              <a:t>For the initial projection .</a:t>
            </a:r>
            <a:r>
              <a:rPr lang="en-US" dirty="0" err="1"/>
              <a:t>amn</a:t>
            </a:r>
            <a:r>
              <a:rPr lang="en-US" dirty="0"/>
              <a:t> I tried to feed the exciton wavefunction for S=0 </a:t>
            </a:r>
            <a:endParaRPr lang="en-GB" dirty="0"/>
          </a:p>
        </p:txBody>
      </p:sp>
      <p:pic>
        <p:nvPicPr>
          <p:cNvPr id="15" name="Picture 14" descr="A close-up of a white background&#10;&#10;Description automatically generated">
            <a:extLst>
              <a:ext uri="{FF2B5EF4-FFF2-40B4-BE49-F238E27FC236}">
                <a16:creationId xmlns:a16="http://schemas.microsoft.com/office/drawing/2014/main" id="{5CC443FF-06DB-5015-28D1-3EAF599E7F8C}"/>
              </a:ext>
            </a:extLst>
          </p:cNvPr>
          <p:cNvPicPr>
            <a:picLocks noChangeAspect="1"/>
          </p:cNvPicPr>
          <p:nvPr/>
        </p:nvPicPr>
        <p:blipFill>
          <a:blip r:embed="rId5"/>
          <a:stretch>
            <a:fillRect/>
          </a:stretch>
        </p:blipFill>
        <p:spPr>
          <a:xfrm>
            <a:off x="7716833" y="5929260"/>
            <a:ext cx="4022720" cy="726794"/>
          </a:xfrm>
          <a:prstGeom prst="rect">
            <a:avLst/>
          </a:prstGeom>
        </p:spPr>
      </p:pic>
    </p:spTree>
    <p:extLst>
      <p:ext uri="{BB962C8B-B14F-4D97-AF65-F5344CB8AC3E}">
        <p14:creationId xmlns:p14="http://schemas.microsoft.com/office/powerpoint/2010/main" val="34315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582678"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Kernel</a:t>
              </a:r>
              <a:r>
                <a:rPr lang="es-ES" sz="3200" b="1" dirty="0">
                  <a:solidFill>
                    <a:prstClr val="black"/>
                  </a:solidFill>
                  <a:latin typeface="Eurostile" panose="020B0504020202050204" pitchFamily="34" charset="77"/>
                  <a:cs typeface="Arial" panose="020B0604020202020204" pitchFamily="34" charset="0"/>
                </a:rPr>
                <a:t>: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7617C13-2578-E09E-643A-3227C086E18A}"/>
              </a:ext>
            </a:extLst>
          </p:cNvPr>
          <p:cNvSpPr txBox="1"/>
          <p:nvPr/>
        </p:nvSpPr>
        <p:spPr>
          <a:xfrm>
            <a:off x="1310661" y="751952"/>
            <a:ext cx="833826" cy="369332"/>
          </a:xfrm>
          <a:prstGeom prst="rect">
            <a:avLst/>
          </a:prstGeom>
          <a:noFill/>
        </p:spPr>
        <p:txBody>
          <a:bodyPr wrap="square" rtlCol="0">
            <a:spAutoFit/>
          </a:bodyPr>
          <a:lstStyle/>
          <a:p>
            <a:r>
              <a:rPr lang="en-IT" dirty="0">
                <a:solidFill>
                  <a:srgbClr val="FF0000"/>
                </a:solidFill>
              </a:rPr>
              <a:t>direct</a:t>
            </a:r>
          </a:p>
        </p:txBody>
      </p:sp>
      <p:sp>
        <p:nvSpPr>
          <p:cNvPr id="12" name="TextBox 11">
            <a:extLst>
              <a:ext uri="{FF2B5EF4-FFF2-40B4-BE49-F238E27FC236}">
                <a16:creationId xmlns:a16="http://schemas.microsoft.com/office/drawing/2014/main" id="{29686E47-009F-C3D0-13BB-09BFA677B9D7}"/>
              </a:ext>
            </a:extLst>
          </p:cNvPr>
          <p:cNvSpPr txBox="1"/>
          <p:nvPr/>
        </p:nvSpPr>
        <p:spPr>
          <a:xfrm>
            <a:off x="243860" y="2258643"/>
            <a:ext cx="11948140" cy="1477328"/>
          </a:xfrm>
          <a:prstGeom prst="rect">
            <a:avLst/>
          </a:prstGeom>
          <a:noFill/>
        </p:spPr>
        <p:txBody>
          <a:bodyPr wrap="square" rtlCol="0">
            <a:spAutoFit/>
          </a:bodyPr>
          <a:lstStyle/>
          <a:p>
            <a:r>
              <a:rPr lang="en-US" dirty="0"/>
              <a:t>Currently, the Kernel is build from a model Coulomb potential according to the equations above.</a:t>
            </a:r>
          </a:p>
          <a:p>
            <a:endParaRPr lang="en-US" dirty="0"/>
          </a:p>
          <a:p>
            <a:r>
              <a:rPr lang="en-US" dirty="0">
                <a:solidFill>
                  <a:srgbClr val="FF0000"/>
                </a:solidFill>
              </a:rPr>
              <a:t>Question: </a:t>
            </a:r>
            <a:r>
              <a:rPr lang="en-US" dirty="0"/>
              <a:t>Is it possible to transform the Kernel from </a:t>
            </a:r>
            <a:r>
              <a:rPr lang="en-US" dirty="0" err="1"/>
              <a:t>Yambo</a:t>
            </a:r>
            <a:r>
              <a:rPr lang="en-US" dirty="0"/>
              <a:t> in </a:t>
            </a:r>
            <a:r>
              <a:rPr lang="en-US" dirty="0" err="1"/>
              <a:t>cvk</a:t>
            </a:r>
            <a:r>
              <a:rPr lang="en-US" dirty="0"/>
              <a:t> space in </a:t>
            </a:r>
            <a:r>
              <a:rPr lang="en-US" dirty="0" err="1"/>
              <a:t>Wannier</a:t>
            </a:r>
            <a:r>
              <a:rPr lang="en-US" dirty="0"/>
              <a:t> space?</a:t>
            </a:r>
          </a:p>
          <a:p>
            <a:endParaRPr lang="en-US" dirty="0"/>
          </a:p>
          <a:p>
            <a:r>
              <a:rPr lang="en-US" dirty="0"/>
              <a:t>A generic 4-point correlation function can be written as</a:t>
            </a:r>
            <a:endParaRPr lang="en-GB" dirty="0"/>
          </a:p>
        </p:txBody>
      </p:sp>
      <p:pic>
        <p:nvPicPr>
          <p:cNvPr id="3" name="Picture 2" descr="A math symbols on a white background&#10;&#10;Description automatically generated">
            <a:extLst>
              <a:ext uri="{FF2B5EF4-FFF2-40B4-BE49-F238E27FC236}">
                <a16:creationId xmlns:a16="http://schemas.microsoft.com/office/drawing/2014/main" id="{CEA78F48-BECA-FC50-D41C-A78DEA9B5702}"/>
              </a:ext>
            </a:extLst>
          </p:cNvPr>
          <p:cNvPicPr>
            <a:picLocks noChangeAspect="1"/>
          </p:cNvPicPr>
          <p:nvPr/>
        </p:nvPicPr>
        <p:blipFill>
          <a:blip r:embed="rId4"/>
          <a:stretch>
            <a:fillRect/>
          </a:stretch>
        </p:blipFill>
        <p:spPr>
          <a:xfrm>
            <a:off x="243860" y="1052522"/>
            <a:ext cx="3454400" cy="889000"/>
          </a:xfrm>
          <a:prstGeom prst="rect">
            <a:avLst/>
          </a:prstGeom>
        </p:spPr>
      </p:pic>
      <p:pic>
        <p:nvPicPr>
          <p:cNvPr id="6" name="Picture 5" descr="A math equations and symbols&#10;&#10;Description automatically generated with medium confidence">
            <a:extLst>
              <a:ext uri="{FF2B5EF4-FFF2-40B4-BE49-F238E27FC236}">
                <a16:creationId xmlns:a16="http://schemas.microsoft.com/office/drawing/2014/main" id="{B117C33E-3202-E8EC-B3B6-52CF74779645}"/>
              </a:ext>
            </a:extLst>
          </p:cNvPr>
          <p:cNvPicPr>
            <a:picLocks noChangeAspect="1"/>
          </p:cNvPicPr>
          <p:nvPr/>
        </p:nvPicPr>
        <p:blipFill>
          <a:blip r:embed="rId5"/>
          <a:stretch>
            <a:fillRect/>
          </a:stretch>
        </p:blipFill>
        <p:spPr>
          <a:xfrm>
            <a:off x="4924717" y="1096972"/>
            <a:ext cx="3378200" cy="800100"/>
          </a:xfrm>
          <a:prstGeom prst="rect">
            <a:avLst/>
          </a:prstGeom>
        </p:spPr>
      </p:pic>
      <p:sp>
        <p:nvSpPr>
          <p:cNvPr id="7" name="TextBox 6">
            <a:extLst>
              <a:ext uri="{FF2B5EF4-FFF2-40B4-BE49-F238E27FC236}">
                <a16:creationId xmlns:a16="http://schemas.microsoft.com/office/drawing/2014/main" id="{798E3075-ADE0-4887-001C-45FAD4DFB4E2}"/>
              </a:ext>
            </a:extLst>
          </p:cNvPr>
          <p:cNvSpPr txBox="1"/>
          <p:nvPr/>
        </p:nvSpPr>
        <p:spPr>
          <a:xfrm>
            <a:off x="5842049" y="751952"/>
            <a:ext cx="1418721" cy="369332"/>
          </a:xfrm>
          <a:prstGeom prst="rect">
            <a:avLst/>
          </a:prstGeom>
          <a:noFill/>
        </p:spPr>
        <p:txBody>
          <a:bodyPr wrap="square" rtlCol="0">
            <a:spAutoFit/>
          </a:bodyPr>
          <a:lstStyle/>
          <a:p>
            <a:r>
              <a:rPr lang="en-IT" dirty="0">
                <a:solidFill>
                  <a:srgbClr val="FF0000"/>
                </a:solidFill>
              </a:rPr>
              <a:t>exchange</a:t>
            </a:r>
          </a:p>
        </p:txBody>
      </p:sp>
      <p:pic>
        <p:nvPicPr>
          <p:cNvPr id="10" name="Picture 9">
            <a:extLst>
              <a:ext uri="{FF2B5EF4-FFF2-40B4-BE49-F238E27FC236}">
                <a16:creationId xmlns:a16="http://schemas.microsoft.com/office/drawing/2014/main" id="{F9C45459-3ED1-397E-3389-985AC67FDD7D}"/>
              </a:ext>
            </a:extLst>
          </p:cNvPr>
          <p:cNvPicPr>
            <a:picLocks noChangeAspect="1"/>
          </p:cNvPicPr>
          <p:nvPr/>
        </p:nvPicPr>
        <p:blipFill>
          <a:blip r:embed="rId6"/>
          <a:stretch>
            <a:fillRect/>
          </a:stretch>
        </p:blipFill>
        <p:spPr>
          <a:xfrm>
            <a:off x="2144487" y="3792812"/>
            <a:ext cx="7772400" cy="609459"/>
          </a:xfrm>
          <a:prstGeom prst="rect">
            <a:avLst/>
          </a:prstGeom>
        </p:spPr>
      </p:pic>
      <p:sp>
        <p:nvSpPr>
          <p:cNvPr id="11" name="TextBox 10">
            <a:extLst>
              <a:ext uri="{FF2B5EF4-FFF2-40B4-BE49-F238E27FC236}">
                <a16:creationId xmlns:a16="http://schemas.microsoft.com/office/drawing/2014/main" id="{7EEFEB5C-5749-66A9-78C3-B21221F5767F}"/>
              </a:ext>
            </a:extLst>
          </p:cNvPr>
          <p:cNvSpPr txBox="1"/>
          <p:nvPr/>
        </p:nvSpPr>
        <p:spPr>
          <a:xfrm>
            <a:off x="302663" y="4561903"/>
            <a:ext cx="11948140" cy="1200329"/>
          </a:xfrm>
          <a:prstGeom prst="rect">
            <a:avLst/>
          </a:prstGeom>
          <a:noFill/>
        </p:spPr>
        <p:txBody>
          <a:bodyPr wrap="square" rtlCol="0">
            <a:spAutoFit/>
          </a:bodyPr>
          <a:lstStyle/>
          <a:p>
            <a:r>
              <a:rPr lang="en-US" dirty="0"/>
              <a:t>I tried to transform it to </a:t>
            </a:r>
            <a:r>
              <a:rPr lang="en-US" dirty="0" err="1"/>
              <a:t>Wannier</a:t>
            </a:r>
            <a:r>
              <a:rPr lang="en-US" dirty="0"/>
              <a:t> space according to Eq. 9 and 10 in </a:t>
            </a:r>
            <a:r>
              <a:rPr lang="en-US" dirty="0">
                <a:hlinkClick r:id="rId7"/>
              </a:rPr>
              <a:t>EPW Theory paper</a:t>
            </a:r>
            <a:r>
              <a:rPr lang="en-US" dirty="0"/>
              <a:t> (next slide)</a:t>
            </a:r>
          </a:p>
          <a:p>
            <a:r>
              <a:rPr lang="en-US" dirty="0"/>
              <a:t>But the formulas need to checked and rederived. I am quite hesitant that they are correct.</a:t>
            </a:r>
          </a:p>
          <a:p>
            <a:r>
              <a:rPr lang="en-US" dirty="0"/>
              <a:t>The idea is to use the same trick as for the electron-phonon coupling elements which allows to move back and forth from </a:t>
            </a:r>
            <a:r>
              <a:rPr lang="en-US" dirty="0" err="1"/>
              <a:t>Wannier</a:t>
            </a:r>
            <a:r>
              <a:rPr lang="en-US" dirty="0"/>
              <a:t> to Bloch space interpolating to a desirable number of k-points.</a:t>
            </a:r>
            <a:endParaRPr lang="en-GB" dirty="0"/>
          </a:p>
        </p:txBody>
      </p:sp>
    </p:spTree>
    <p:extLst>
      <p:ext uri="{BB962C8B-B14F-4D97-AF65-F5344CB8AC3E}">
        <p14:creationId xmlns:p14="http://schemas.microsoft.com/office/powerpoint/2010/main" val="227352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582678"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Kernel</a:t>
              </a:r>
              <a:r>
                <a:rPr lang="es-ES" sz="3200" b="1" dirty="0">
                  <a:solidFill>
                    <a:prstClr val="black"/>
                  </a:solidFill>
                  <a:latin typeface="Eurostile" panose="020B0504020202050204" pitchFamily="34" charset="77"/>
                  <a:cs typeface="Arial" panose="020B0604020202020204" pitchFamily="34" charset="0"/>
                </a:rPr>
                <a:t>: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F9C45459-3ED1-397E-3389-985AC67FDD7D}"/>
              </a:ext>
            </a:extLst>
          </p:cNvPr>
          <p:cNvPicPr>
            <a:picLocks noChangeAspect="1"/>
          </p:cNvPicPr>
          <p:nvPr/>
        </p:nvPicPr>
        <p:blipFill>
          <a:blip r:embed="rId4"/>
          <a:stretch>
            <a:fillRect/>
          </a:stretch>
        </p:blipFill>
        <p:spPr>
          <a:xfrm>
            <a:off x="381001" y="764704"/>
            <a:ext cx="7772400" cy="609459"/>
          </a:xfrm>
          <a:prstGeom prst="rect">
            <a:avLst/>
          </a:prstGeom>
        </p:spPr>
      </p:pic>
      <p:pic>
        <p:nvPicPr>
          <p:cNvPr id="5" name="Picture 4" descr="A close-up of a white background&#10;&#10;Description automatically generated">
            <a:extLst>
              <a:ext uri="{FF2B5EF4-FFF2-40B4-BE49-F238E27FC236}">
                <a16:creationId xmlns:a16="http://schemas.microsoft.com/office/drawing/2014/main" id="{9613873A-4500-BC06-0D23-CAE19053ADDF}"/>
              </a:ext>
            </a:extLst>
          </p:cNvPr>
          <p:cNvPicPr>
            <a:picLocks noChangeAspect="1"/>
          </p:cNvPicPr>
          <p:nvPr/>
        </p:nvPicPr>
        <p:blipFill rotWithShape="1">
          <a:blip r:embed="rId5"/>
          <a:srcRect r="1003"/>
          <a:stretch/>
        </p:blipFill>
        <p:spPr>
          <a:xfrm>
            <a:off x="-1392" y="4209475"/>
            <a:ext cx="12149848" cy="1657436"/>
          </a:xfrm>
          <a:prstGeom prst="rect">
            <a:avLst/>
          </a:prstGeom>
        </p:spPr>
      </p:pic>
      <p:pic>
        <p:nvPicPr>
          <p:cNvPr id="9" name="Picture 8">
            <a:extLst>
              <a:ext uri="{FF2B5EF4-FFF2-40B4-BE49-F238E27FC236}">
                <a16:creationId xmlns:a16="http://schemas.microsoft.com/office/drawing/2014/main" id="{2F42AAE8-2C2C-BBF8-4EBB-B9CC1CF6D73E}"/>
              </a:ext>
            </a:extLst>
          </p:cNvPr>
          <p:cNvPicPr>
            <a:picLocks noChangeAspect="1"/>
          </p:cNvPicPr>
          <p:nvPr/>
        </p:nvPicPr>
        <p:blipFill rotWithShape="1">
          <a:blip r:embed="rId6"/>
          <a:srcRect r="182"/>
          <a:stretch/>
        </p:blipFill>
        <p:spPr>
          <a:xfrm>
            <a:off x="19922" y="2268661"/>
            <a:ext cx="11948140" cy="1382625"/>
          </a:xfrm>
          <a:prstGeom prst="rect">
            <a:avLst/>
          </a:prstGeom>
        </p:spPr>
      </p:pic>
      <p:sp>
        <p:nvSpPr>
          <p:cNvPr id="13" name="TextBox 12">
            <a:extLst>
              <a:ext uri="{FF2B5EF4-FFF2-40B4-BE49-F238E27FC236}">
                <a16:creationId xmlns:a16="http://schemas.microsoft.com/office/drawing/2014/main" id="{0A77A4F6-6927-2D45-7E21-B282CD0E35CC}"/>
              </a:ext>
            </a:extLst>
          </p:cNvPr>
          <p:cNvSpPr txBox="1"/>
          <p:nvPr/>
        </p:nvSpPr>
        <p:spPr>
          <a:xfrm>
            <a:off x="283029" y="1883229"/>
            <a:ext cx="2612571" cy="369332"/>
          </a:xfrm>
          <a:prstGeom prst="rect">
            <a:avLst/>
          </a:prstGeom>
          <a:noFill/>
        </p:spPr>
        <p:txBody>
          <a:bodyPr wrap="square" rtlCol="0">
            <a:spAutoFit/>
          </a:bodyPr>
          <a:lstStyle/>
          <a:p>
            <a:r>
              <a:rPr lang="en-GB" b="1" dirty="0"/>
              <a:t>W</a:t>
            </a:r>
            <a:r>
              <a:rPr lang="en-IT" b="1" dirty="0"/>
              <a:t>ann </a:t>
            </a:r>
            <a:r>
              <a:rPr lang="en-IT" b="1" dirty="0">
                <a:sym typeface="Wingdings" pitchFamily="2" charset="2"/>
              </a:rPr>
              <a:t> Bloch</a:t>
            </a:r>
            <a:endParaRPr lang="en-IT" b="1" dirty="0"/>
          </a:p>
        </p:txBody>
      </p:sp>
      <p:sp>
        <p:nvSpPr>
          <p:cNvPr id="14" name="TextBox 13">
            <a:extLst>
              <a:ext uri="{FF2B5EF4-FFF2-40B4-BE49-F238E27FC236}">
                <a16:creationId xmlns:a16="http://schemas.microsoft.com/office/drawing/2014/main" id="{100A610C-0A3E-405E-05AE-4D0C2E473658}"/>
              </a:ext>
            </a:extLst>
          </p:cNvPr>
          <p:cNvSpPr txBox="1"/>
          <p:nvPr/>
        </p:nvSpPr>
        <p:spPr>
          <a:xfrm>
            <a:off x="283028" y="3756518"/>
            <a:ext cx="4441372" cy="369332"/>
          </a:xfrm>
          <a:prstGeom prst="rect">
            <a:avLst/>
          </a:prstGeom>
          <a:noFill/>
        </p:spPr>
        <p:txBody>
          <a:bodyPr wrap="square" rtlCol="0">
            <a:spAutoFit/>
          </a:bodyPr>
          <a:lstStyle/>
          <a:p>
            <a:r>
              <a:rPr lang="en-US" b="1" dirty="0"/>
              <a:t>Bloch </a:t>
            </a:r>
            <a:r>
              <a:rPr lang="en-IT" b="1" dirty="0">
                <a:sym typeface="Wingdings" pitchFamily="2" charset="2"/>
              </a:rPr>
              <a:t> Wann with only c,v transistions</a:t>
            </a:r>
            <a:endParaRPr lang="en-IT" b="1" dirty="0"/>
          </a:p>
        </p:txBody>
      </p:sp>
      <p:sp>
        <p:nvSpPr>
          <p:cNvPr id="15" name="TextBox 14">
            <a:extLst>
              <a:ext uri="{FF2B5EF4-FFF2-40B4-BE49-F238E27FC236}">
                <a16:creationId xmlns:a16="http://schemas.microsoft.com/office/drawing/2014/main" id="{4E8E32E3-0C45-6125-CAAB-5730EAABBC10}"/>
              </a:ext>
            </a:extLst>
          </p:cNvPr>
          <p:cNvSpPr txBox="1"/>
          <p:nvPr/>
        </p:nvSpPr>
        <p:spPr>
          <a:xfrm>
            <a:off x="9605109" y="5987020"/>
            <a:ext cx="2463807" cy="369332"/>
          </a:xfrm>
          <a:prstGeom prst="rect">
            <a:avLst/>
          </a:prstGeom>
          <a:noFill/>
        </p:spPr>
        <p:txBody>
          <a:bodyPr wrap="square" rtlCol="0">
            <a:spAutoFit/>
          </a:bodyPr>
          <a:lstStyle/>
          <a:p>
            <a:r>
              <a:rPr lang="en-IT" i="1" dirty="0">
                <a:solidFill>
                  <a:schemeClr val="tx1">
                    <a:lumMod val="50000"/>
                    <a:lumOff val="50000"/>
                  </a:schemeClr>
                </a:solidFill>
              </a:rPr>
              <a:t>Discussion next slide </a:t>
            </a:r>
            <a:r>
              <a:rPr lang="en-IT" i="1" dirty="0">
                <a:solidFill>
                  <a:schemeClr val="tx1">
                    <a:lumMod val="50000"/>
                    <a:lumOff val="50000"/>
                  </a:schemeClr>
                </a:solidFill>
                <a:sym typeface="Wingdings" pitchFamily="2" charset="2"/>
              </a:rPr>
              <a:t> </a:t>
            </a:r>
            <a:endParaRPr lang="en-IT" i="1" dirty="0">
              <a:solidFill>
                <a:schemeClr val="tx1">
                  <a:lumMod val="50000"/>
                  <a:lumOff val="50000"/>
                </a:schemeClr>
              </a:solidFill>
            </a:endParaRPr>
          </a:p>
        </p:txBody>
      </p:sp>
    </p:spTree>
    <p:extLst>
      <p:ext uri="{BB962C8B-B14F-4D97-AF65-F5344CB8AC3E}">
        <p14:creationId xmlns:p14="http://schemas.microsoft.com/office/powerpoint/2010/main" val="2912128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66419</TotalTime>
  <Words>3061</Words>
  <Application>Microsoft Macintosh PowerPoint</Application>
  <PresentationFormat>Widescreen</PresentationFormat>
  <Paragraphs>295</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Cambria Math</vt:lpstr>
      <vt:lpstr>Eurostile</vt:lpstr>
      <vt:lpstr>Proxima Nova</vt:lpstr>
      <vt:lpstr>Office Theme</vt:lpstr>
      <vt:lpstr>Yambopy: tbwannier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Yambopy: tbwannier module</dc:title>
  <dc:creator>Reho, R. (Riccardo)</dc:creator>
  <cp:lastModifiedBy>Reho, R. (Riccardo)</cp:lastModifiedBy>
  <cp:revision>33</cp:revision>
  <dcterms:created xsi:type="dcterms:W3CDTF">2023-12-05T11:45:59Z</dcterms:created>
  <dcterms:modified xsi:type="dcterms:W3CDTF">2024-04-12T14:39:18Z</dcterms:modified>
</cp:coreProperties>
</file>